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305" r:id="rId5"/>
    <p:sldId id="308" r:id="rId6"/>
    <p:sldId id="316" r:id="rId7"/>
    <p:sldId id="309" r:id="rId8"/>
    <p:sldId id="310" r:id="rId9"/>
    <p:sldId id="329" r:id="rId10"/>
    <p:sldId id="311" r:id="rId11"/>
    <p:sldId id="312" r:id="rId12"/>
    <p:sldId id="334" r:id="rId13"/>
    <p:sldId id="314" r:id="rId14"/>
    <p:sldId id="345" r:id="rId15"/>
    <p:sldId id="324" r:id="rId16"/>
    <p:sldId id="313" r:id="rId17"/>
    <p:sldId id="326" r:id="rId18"/>
    <p:sldId id="325" r:id="rId19"/>
    <p:sldId id="327" r:id="rId20"/>
    <p:sldId id="333" r:id="rId21"/>
    <p:sldId id="346" r:id="rId22"/>
    <p:sldId id="347" r:id="rId23"/>
    <p:sldId id="328" r:id="rId24"/>
    <p:sldId id="315" r:id="rId25"/>
    <p:sldId id="318" r:id="rId26"/>
    <p:sldId id="319" r:id="rId27"/>
    <p:sldId id="320" r:id="rId28"/>
    <p:sldId id="321" r:id="rId29"/>
    <p:sldId id="323" r:id="rId30"/>
    <p:sldId id="335" r:id="rId31"/>
    <p:sldId id="336" r:id="rId32"/>
    <p:sldId id="337" r:id="rId33"/>
    <p:sldId id="341" r:id="rId34"/>
    <p:sldId id="342" r:id="rId35"/>
    <p:sldId id="343" r:id="rId36"/>
    <p:sldId id="331" r:id="rId37"/>
    <p:sldId id="344" r:id="rId38"/>
    <p:sldId id="317" r:id="rId39"/>
    <p:sldId id="330" r:id="rId40"/>
    <p:sldId id="338" r:id="rId41"/>
    <p:sldId id="339" r:id="rId42"/>
    <p:sldId id="340" r:id="rId43"/>
  </p:sldIdLst>
  <p:sldSz cx="12192000" cy="6858000"/>
  <p:notesSz cx="6858000" cy="9144000"/>
  <p:custDataLst>
    <p:tags r:id="rId4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E16"/>
    <a:srgbClr val="81C0B5"/>
    <a:srgbClr val="869DC8"/>
    <a:srgbClr val="158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6B1AE-47B8-47CB-967F-A557F1DF343C}" v="42" dt="2025-04-08T14:28:21.46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Braun" userId="55724781-33c7-46f8-bded-e26af59ca064" providerId="ADAL" clId="{2E56B1AE-47B8-47CB-967F-A557F1DF343C}"/>
    <pc:docChg chg="undo custSel modSld">
      <pc:chgData name="Eric Braun" userId="55724781-33c7-46f8-bded-e26af59ca064" providerId="ADAL" clId="{2E56B1AE-47B8-47CB-967F-A557F1DF343C}" dt="2025-04-08T14:30:33.388" v="494" actId="729"/>
      <pc:docMkLst>
        <pc:docMk/>
      </pc:docMkLst>
      <pc:sldChg chg="addSp delSp modSp modAnim">
        <pc:chgData name="Eric Braun" userId="55724781-33c7-46f8-bded-e26af59ca064" providerId="ADAL" clId="{2E56B1AE-47B8-47CB-967F-A557F1DF343C}" dt="2025-04-08T14:28:21.464" v="493"/>
        <pc:sldMkLst>
          <pc:docMk/>
          <pc:sldMk cId="3789166029" sldId="309"/>
        </pc:sldMkLst>
        <pc:picChg chg="del mod">
          <ac:chgData name="Eric Braun" userId="55724781-33c7-46f8-bded-e26af59ca064" providerId="ADAL" clId="{2E56B1AE-47B8-47CB-967F-A557F1DF343C}" dt="2025-04-08T14:27:34.458" v="485" actId="478"/>
          <ac:picMkLst>
            <pc:docMk/>
            <pc:sldMk cId="3789166029" sldId="309"/>
            <ac:picMk id="16" creationId="{00000000-0000-0000-0000-000000000000}"/>
          </ac:picMkLst>
        </pc:picChg>
        <pc:picChg chg="add mod">
          <ac:chgData name="Eric Braun" userId="55724781-33c7-46f8-bded-e26af59ca064" providerId="ADAL" clId="{2E56B1AE-47B8-47CB-967F-A557F1DF343C}" dt="2025-04-08T14:27:42.417" v="490" actId="1038"/>
          <ac:picMkLst>
            <pc:docMk/>
            <pc:sldMk cId="3789166029" sldId="309"/>
            <ac:picMk id="2050" creationId="{B9245204-3AF8-6E3B-20B9-3371A676D893}"/>
          </ac:picMkLst>
        </pc:picChg>
      </pc:sldChg>
      <pc:sldChg chg="delSp modSp mod">
        <pc:chgData name="Eric Braun" userId="55724781-33c7-46f8-bded-e26af59ca064" providerId="ADAL" clId="{2E56B1AE-47B8-47CB-967F-A557F1DF343C}" dt="2025-04-08T14:00:14.998" v="39" actId="1076"/>
        <pc:sldMkLst>
          <pc:docMk/>
          <pc:sldMk cId="1903435209" sldId="311"/>
        </pc:sldMkLst>
        <pc:spChg chg="mod">
          <ac:chgData name="Eric Braun" userId="55724781-33c7-46f8-bded-e26af59ca064" providerId="ADAL" clId="{2E56B1AE-47B8-47CB-967F-A557F1DF343C}" dt="2025-04-08T13:58:41.222" v="16" actId="14100"/>
          <ac:spMkLst>
            <pc:docMk/>
            <pc:sldMk cId="1903435209" sldId="311"/>
            <ac:spMk id="2" creationId="{00000000-0000-0000-0000-000000000000}"/>
          </ac:spMkLst>
        </pc:spChg>
        <pc:spChg chg="mod">
          <ac:chgData name="Eric Braun" userId="55724781-33c7-46f8-bded-e26af59ca064" providerId="ADAL" clId="{2E56B1AE-47B8-47CB-967F-A557F1DF343C}" dt="2025-04-08T14:00:14.998" v="39" actId="1076"/>
          <ac:spMkLst>
            <pc:docMk/>
            <pc:sldMk cId="1903435209" sldId="311"/>
            <ac:spMk id="28" creationId="{00000000-0000-0000-0000-000000000000}"/>
          </ac:spMkLst>
        </pc:spChg>
        <pc:graphicFrameChg chg="mod">
          <ac:chgData name="Eric Braun" userId="55724781-33c7-46f8-bded-e26af59ca064" providerId="ADAL" clId="{2E56B1AE-47B8-47CB-967F-A557F1DF343C}" dt="2025-04-08T13:58:27.230" v="3" actId="1076"/>
          <ac:graphicFrameMkLst>
            <pc:docMk/>
            <pc:sldMk cId="1903435209" sldId="311"/>
            <ac:graphicFrameMk id="5" creationId="{1CDB9ED8-68C8-6D97-7990-D0D70C581128}"/>
          </ac:graphicFrameMkLst>
        </pc:graphicFrameChg>
        <pc:picChg chg="mod">
          <ac:chgData name="Eric Braun" userId="55724781-33c7-46f8-bded-e26af59ca064" providerId="ADAL" clId="{2E56B1AE-47B8-47CB-967F-A557F1DF343C}" dt="2025-04-08T14:00:09.186" v="38" actId="1076"/>
          <ac:picMkLst>
            <pc:docMk/>
            <pc:sldMk cId="1903435209" sldId="311"/>
            <ac:picMk id="4" creationId="{00000000-0000-0000-0000-000000000000}"/>
          </ac:picMkLst>
        </pc:picChg>
        <pc:picChg chg="del mod">
          <ac:chgData name="Eric Braun" userId="55724781-33c7-46f8-bded-e26af59ca064" providerId="ADAL" clId="{2E56B1AE-47B8-47CB-967F-A557F1DF343C}" dt="2025-04-08T13:58:57.077" v="17" actId="478"/>
          <ac:picMkLst>
            <pc:docMk/>
            <pc:sldMk cId="1903435209" sldId="311"/>
            <ac:picMk id="18" creationId="{00000000-0000-0000-0000-000000000000}"/>
          </ac:picMkLst>
        </pc:picChg>
        <pc:picChg chg="mod">
          <ac:chgData name="Eric Braun" userId="55724781-33c7-46f8-bded-e26af59ca064" providerId="ADAL" clId="{2E56B1AE-47B8-47CB-967F-A557F1DF343C}" dt="2025-04-08T14:00:05.911" v="36" actId="1076"/>
          <ac:picMkLst>
            <pc:docMk/>
            <pc:sldMk cId="1903435209" sldId="311"/>
            <ac:picMk id="27" creationId="{00000000-0000-0000-0000-000000000000}"/>
          </ac:picMkLst>
        </pc:picChg>
      </pc:sldChg>
      <pc:sldChg chg="modSp mod">
        <pc:chgData name="Eric Braun" userId="55724781-33c7-46f8-bded-e26af59ca064" providerId="ADAL" clId="{2E56B1AE-47B8-47CB-967F-A557F1DF343C}" dt="2025-04-08T14:07:32.205" v="90" actId="20577"/>
        <pc:sldMkLst>
          <pc:docMk/>
          <pc:sldMk cId="3429073151" sldId="313"/>
        </pc:sldMkLst>
        <pc:spChg chg="mod">
          <ac:chgData name="Eric Braun" userId="55724781-33c7-46f8-bded-e26af59ca064" providerId="ADAL" clId="{2E56B1AE-47B8-47CB-967F-A557F1DF343C}" dt="2025-04-08T14:07:32.205" v="90" actId="20577"/>
          <ac:spMkLst>
            <pc:docMk/>
            <pc:sldMk cId="3429073151" sldId="313"/>
            <ac:spMk id="34" creationId="{00000000-0000-0000-0000-000000000000}"/>
          </ac:spMkLst>
        </pc:spChg>
      </pc:sldChg>
      <pc:sldChg chg="delSp modSp mod">
        <pc:chgData name="Eric Braun" userId="55724781-33c7-46f8-bded-e26af59ca064" providerId="ADAL" clId="{2E56B1AE-47B8-47CB-967F-A557F1DF343C}" dt="2025-04-08T14:04:29.404" v="76" actId="14100"/>
        <pc:sldMkLst>
          <pc:docMk/>
          <pc:sldMk cId="3974697573" sldId="314"/>
        </pc:sldMkLst>
        <pc:spChg chg="mod">
          <ac:chgData name="Eric Braun" userId="55724781-33c7-46f8-bded-e26af59ca064" providerId="ADAL" clId="{2E56B1AE-47B8-47CB-967F-A557F1DF343C}" dt="2025-04-08T14:04:29.404" v="76" actId="14100"/>
          <ac:spMkLst>
            <pc:docMk/>
            <pc:sldMk cId="3974697573" sldId="314"/>
            <ac:spMk id="3" creationId="{00000000-0000-0000-0000-000000000000}"/>
          </ac:spMkLst>
        </pc:spChg>
        <pc:spChg chg="mod">
          <ac:chgData name="Eric Braun" userId="55724781-33c7-46f8-bded-e26af59ca064" providerId="ADAL" clId="{2E56B1AE-47B8-47CB-967F-A557F1DF343C}" dt="2025-04-08T14:02:14.082" v="54" actId="1076"/>
          <ac:spMkLst>
            <pc:docMk/>
            <pc:sldMk cId="3974697573" sldId="314"/>
            <ac:spMk id="19" creationId="{00000000-0000-0000-0000-000000000000}"/>
          </ac:spMkLst>
        </pc:spChg>
        <pc:graphicFrameChg chg="mod">
          <ac:chgData name="Eric Braun" userId="55724781-33c7-46f8-bded-e26af59ca064" providerId="ADAL" clId="{2E56B1AE-47B8-47CB-967F-A557F1DF343C}" dt="2025-04-08T14:04:11.004" v="60" actId="1076"/>
          <ac:graphicFrameMkLst>
            <pc:docMk/>
            <pc:sldMk cId="3974697573" sldId="314"/>
            <ac:graphicFrameMk id="6" creationId="{0AE4D158-D1A7-67D8-6176-4F73BA29F26A}"/>
          </ac:graphicFrameMkLst>
        </pc:graphicFrameChg>
        <pc:picChg chg="mod">
          <ac:chgData name="Eric Braun" userId="55724781-33c7-46f8-bded-e26af59ca064" providerId="ADAL" clId="{2E56B1AE-47B8-47CB-967F-A557F1DF343C}" dt="2025-04-08T14:04:15.277" v="62" actId="1076"/>
          <ac:picMkLst>
            <pc:docMk/>
            <pc:sldMk cId="3974697573" sldId="314"/>
            <ac:picMk id="4" creationId="{00000000-0000-0000-0000-000000000000}"/>
          </ac:picMkLst>
        </pc:picChg>
        <pc:picChg chg="del">
          <ac:chgData name="Eric Braun" userId="55724781-33c7-46f8-bded-e26af59ca064" providerId="ADAL" clId="{2E56B1AE-47B8-47CB-967F-A557F1DF343C}" dt="2025-04-08T14:03:08.566" v="56" actId="478"/>
          <ac:picMkLst>
            <pc:docMk/>
            <pc:sldMk cId="3974697573" sldId="314"/>
            <ac:picMk id="25" creationId="{00000000-0000-0000-0000-000000000000}"/>
          </ac:picMkLst>
        </pc:picChg>
        <pc:picChg chg="mod">
          <ac:chgData name="Eric Braun" userId="55724781-33c7-46f8-bded-e26af59ca064" providerId="ADAL" clId="{2E56B1AE-47B8-47CB-967F-A557F1DF343C}" dt="2025-04-08T14:02:16.608" v="55" actId="1076"/>
          <ac:picMkLst>
            <pc:docMk/>
            <pc:sldMk cId="3974697573" sldId="314"/>
            <ac:picMk id="27" creationId="{00000000-0000-0000-0000-000000000000}"/>
          </ac:picMkLst>
        </pc:picChg>
      </pc:sldChg>
      <pc:sldChg chg="modSp mod">
        <pc:chgData name="Eric Braun" userId="55724781-33c7-46f8-bded-e26af59ca064" providerId="ADAL" clId="{2E56B1AE-47B8-47CB-967F-A557F1DF343C}" dt="2025-04-08T14:22:40.768" v="423" actId="20577"/>
        <pc:sldMkLst>
          <pc:docMk/>
          <pc:sldMk cId="906266597" sldId="315"/>
        </pc:sldMkLst>
        <pc:spChg chg="mod">
          <ac:chgData name="Eric Braun" userId="55724781-33c7-46f8-bded-e26af59ca064" providerId="ADAL" clId="{2E56B1AE-47B8-47CB-967F-A557F1DF343C}" dt="2025-04-08T14:22:40.768" v="423" actId="20577"/>
          <ac:spMkLst>
            <pc:docMk/>
            <pc:sldMk cId="906266597" sldId="315"/>
            <ac:spMk id="19" creationId="{00000000-0000-0000-0000-000000000000}"/>
          </ac:spMkLst>
        </pc:spChg>
      </pc:sldChg>
      <pc:sldChg chg="modSp">
        <pc:chgData name="Eric Braun" userId="55724781-33c7-46f8-bded-e26af59ca064" providerId="ADAL" clId="{2E56B1AE-47B8-47CB-967F-A557F1DF343C}" dt="2025-04-08T14:26:23.616" v="479" actId="1035"/>
        <pc:sldMkLst>
          <pc:docMk/>
          <pc:sldMk cId="922774647" sldId="316"/>
        </pc:sldMkLst>
        <pc:picChg chg="mod">
          <ac:chgData name="Eric Braun" userId="55724781-33c7-46f8-bded-e26af59ca064" providerId="ADAL" clId="{2E56B1AE-47B8-47CB-967F-A557F1DF343C}" dt="2025-04-08T14:26:23.616" v="479" actId="1035"/>
          <ac:picMkLst>
            <pc:docMk/>
            <pc:sldMk cId="922774647" sldId="316"/>
            <ac:picMk id="1026" creationId="{80E5CB27-1B38-BF53-489F-6A7711C60F2E}"/>
          </ac:picMkLst>
        </pc:picChg>
      </pc:sldChg>
      <pc:sldChg chg="modSp mod">
        <pc:chgData name="Eric Braun" userId="55724781-33c7-46f8-bded-e26af59ca064" providerId="ADAL" clId="{2E56B1AE-47B8-47CB-967F-A557F1DF343C}" dt="2025-04-08T14:23:32.674" v="433" actId="20577"/>
        <pc:sldMkLst>
          <pc:docMk/>
          <pc:sldMk cId="2337531028" sldId="318"/>
        </pc:sldMkLst>
        <pc:spChg chg="mod">
          <ac:chgData name="Eric Braun" userId="55724781-33c7-46f8-bded-e26af59ca064" providerId="ADAL" clId="{2E56B1AE-47B8-47CB-967F-A557F1DF343C}" dt="2025-04-08T14:23:32.674" v="433" actId="20577"/>
          <ac:spMkLst>
            <pc:docMk/>
            <pc:sldMk cId="2337531028" sldId="318"/>
            <ac:spMk id="19" creationId="{00000000-0000-0000-0000-000000000000}"/>
          </ac:spMkLst>
        </pc:spChg>
      </pc:sldChg>
      <pc:sldChg chg="modSp mod">
        <pc:chgData name="Eric Braun" userId="55724781-33c7-46f8-bded-e26af59ca064" providerId="ADAL" clId="{2E56B1AE-47B8-47CB-967F-A557F1DF343C}" dt="2025-04-08T14:24:02.974" v="440" actId="20577"/>
        <pc:sldMkLst>
          <pc:docMk/>
          <pc:sldMk cId="1077113161" sldId="320"/>
        </pc:sldMkLst>
        <pc:spChg chg="mod">
          <ac:chgData name="Eric Braun" userId="55724781-33c7-46f8-bded-e26af59ca064" providerId="ADAL" clId="{2E56B1AE-47B8-47CB-967F-A557F1DF343C}" dt="2025-04-08T14:24:02.974" v="440" actId="20577"/>
          <ac:spMkLst>
            <pc:docMk/>
            <pc:sldMk cId="1077113161" sldId="320"/>
            <ac:spMk id="19" creationId="{00000000-0000-0000-0000-000000000000}"/>
          </ac:spMkLst>
        </pc:spChg>
      </pc:sldChg>
      <pc:sldChg chg="modSp mod">
        <pc:chgData name="Eric Braun" userId="55724781-33c7-46f8-bded-e26af59ca064" providerId="ADAL" clId="{2E56B1AE-47B8-47CB-967F-A557F1DF343C}" dt="2025-04-08T14:24:26.187" v="447" actId="20577"/>
        <pc:sldMkLst>
          <pc:docMk/>
          <pc:sldMk cId="1151448023" sldId="321"/>
        </pc:sldMkLst>
        <pc:spChg chg="mod">
          <ac:chgData name="Eric Braun" userId="55724781-33c7-46f8-bded-e26af59ca064" providerId="ADAL" clId="{2E56B1AE-47B8-47CB-967F-A557F1DF343C}" dt="2025-04-08T14:24:26.187" v="447" actId="20577"/>
          <ac:spMkLst>
            <pc:docMk/>
            <pc:sldMk cId="1151448023" sldId="321"/>
            <ac:spMk id="18" creationId="{00000000-0000-0000-0000-000000000000}"/>
          </ac:spMkLst>
        </pc:spChg>
      </pc:sldChg>
      <pc:sldChg chg="modSp mod">
        <pc:chgData name="Eric Braun" userId="55724781-33c7-46f8-bded-e26af59ca064" providerId="ADAL" clId="{2E56B1AE-47B8-47CB-967F-A557F1DF343C}" dt="2025-04-08T14:24:45.232" v="458" actId="20577"/>
        <pc:sldMkLst>
          <pc:docMk/>
          <pc:sldMk cId="1105458831" sldId="323"/>
        </pc:sldMkLst>
        <pc:spChg chg="mod">
          <ac:chgData name="Eric Braun" userId="55724781-33c7-46f8-bded-e26af59ca064" providerId="ADAL" clId="{2E56B1AE-47B8-47CB-967F-A557F1DF343C}" dt="2025-04-08T14:24:45.232" v="458" actId="20577"/>
          <ac:spMkLst>
            <pc:docMk/>
            <pc:sldMk cId="1105458831" sldId="323"/>
            <ac:spMk id="20" creationId="{00000000-0000-0000-0000-000000000000}"/>
          </ac:spMkLst>
        </pc:spChg>
      </pc:sldChg>
      <pc:sldChg chg="modSp">
        <pc:chgData name="Eric Braun" userId="55724781-33c7-46f8-bded-e26af59ca064" providerId="ADAL" clId="{2E56B1AE-47B8-47CB-967F-A557F1DF343C}" dt="2025-04-08T14:07:47.065" v="92" actId="1076"/>
        <pc:sldMkLst>
          <pc:docMk/>
          <pc:sldMk cId="1699211096" sldId="326"/>
        </pc:sldMkLst>
        <pc:spChg chg="mod">
          <ac:chgData name="Eric Braun" userId="55724781-33c7-46f8-bded-e26af59ca064" providerId="ADAL" clId="{2E56B1AE-47B8-47CB-967F-A557F1DF343C}" dt="2025-04-08T14:07:47.065" v="92" actId="1076"/>
          <ac:spMkLst>
            <pc:docMk/>
            <pc:sldMk cId="1699211096" sldId="326"/>
            <ac:spMk id="16" creationId="{00000000-0000-0000-0000-000000000000}"/>
          </ac:spMkLst>
        </pc:spChg>
        <pc:picChg chg="mod">
          <ac:chgData name="Eric Braun" userId="55724781-33c7-46f8-bded-e26af59ca064" providerId="ADAL" clId="{2E56B1AE-47B8-47CB-967F-A557F1DF343C}" dt="2025-04-08T14:07:43.177" v="91" actId="1076"/>
          <ac:picMkLst>
            <pc:docMk/>
            <pc:sldMk cId="1699211096" sldId="326"/>
            <ac:picMk id="3074" creationId="{00000000-0000-0000-0000-000000000000}"/>
          </ac:picMkLst>
        </pc:picChg>
      </pc:sldChg>
      <pc:sldChg chg="addSp delSp modSp mod">
        <pc:chgData name="Eric Braun" userId="55724781-33c7-46f8-bded-e26af59ca064" providerId="ADAL" clId="{2E56B1AE-47B8-47CB-967F-A557F1DF343C}" dt="2025-04-08T14:09:43.119" v="111" actId="1076"/>
        <pc:sldMkLst>
          <pc:docMk/>
          <pc:sldMk cId="2327913686" sldId="327"/>
        </pc:sldMkLst>
        <pc:spChg chg="mod">
          <ac:chgData name="Eric Braun" userId="55724781-33c7-46f8-bded-e26af59ca064" providerId="ADAL" clId="{2E56B1AE-47B8-47CB-967F-A557F1DF343C}" dt="2025-04-08T14:08:05.022" v="100" actId="20577"/>
          <ac:spMkLst>
            <pc:docMk/>
            <pc:sldMk cId="2327913686" sldId="327"/>
            <ac:spMk id="16" creationId="{00000000-0000-0000-0000-000000000000}"/>
          </ac:spMkLst>
        </pc:spChg>
        <pc:picChg chg="add mod">
          <ac:chgData name="Eric Braun" userId="55724781-33c7-46f8-bded-e26af59ca064" providerId="ADAL" clId="{2E56B1AE-47B8-47CB-967F-A557F1DF343C}" dt="2025-04-08T14:09:04.653" v="104" actId="1076"/>
          <ac:picMkLst>
            <pc:docMk/>
            <pc:sldMk cId="2327913686" sldId="327"/>
            <ac:picMk id="3" creationId="{0F3A7641-F797-5B33-4AD4-262BAF6C48DA}"/>
          </ac:picMkLst>
        </pc:picChg>
        <pc:picChg chg="add mod">
          <ac:chgData name="Eric Braun" userId="55724781-33c7-46f8-bded-e26af59ca064" providerId="ADAL" clId="{2E56B1AE-47B8-47CB-967F-A557F1DF343C}" dt="2025-04-08T14:09:43.119" v="111" actId="1076"/>
          <ac:picMkLst>
            <pc:docMk/>
            <pc:sldMk cId="2327913686" sldId="327"/>
            <ac:picMk id="6" creationId="{A1DFAB7F-4214-1266-5041-14C5E25F1394}"/>
          </ac:picMkLst>
        </pc:picChg>
        <pc:picChg chg="del">
          <ac:chgData name="Eric Braun" userId="55724781-33c7-46f8-bded-e26af59ca064" providerId="ADAL" clId="{2E56B1AE-47B8-47CB-967F-A557F1DF343C}" dt="2025-04-08T14:08:55.034" v="101" actId="478"/>
          <ac:picMkLst>
            <pc:docMk/>
            <pc:sldMk cId="2327913686" sldId="327"/>
            <ac:picMk id="14" creationId="{00000000-0000-0000-0000-000000000000}"/>
          </ac:picMkLst>
        </pc:picChg>
        <pc:picChg chg="del mod">
          <ac:chgData name="Eric Braun" userId="55724781-33c7-46f8-bded-e26af59ca064" providerId="ADAL" clId="{2E56B1AE-47B8-47CB-967F-A557F1DF343C}" dt="2025-04-08T14:09:30.921" v="106" actId="478"/>
          <ac:picMkLst>
            <pc:docMk/>
            <pc:sldMk cId="2327913686" sldId="327"/>
            <ac:picMk id="21" creationId="{00000000-0000-0000-0000-000000000000}"/>
          </ac:picMkLst>
        </pc:picChg>
      </pc:sldChg>
      <pc:sldChg chg="modSp mod">
        <pc:chgData name="Eric Braun" userId="55724781-33c7-46f8-bded-e26af59ca064" providerId="ADAL" clId="{2E56B1AE-47B8-47CB-967F-A557F1DF343C}" dt="2025-04-08T14:25:32.783" v="475" actId="6549"/>
        <pc:sldMkLst>
          <pc:docMk/>
          <pc:sldMk cId="3893843562" sldId="330"/>
        </pc:sldMkLst>
        <pc:spChg chg="mod">
          <ac:chgData name="Eric Braun" userId="55724781-33c7-46f8-bded-e26af59ca064" providerId="ADAL" clId="{2E56B1AE-47B8-47CB-967F-A557F1DF343C}" dt="2025-04-08T14:25:32.783" v="475" actId="6549"/>
          <ac:spMkLst>
            <pc:docMk/>
            <pc:sldMk cId="3893843562" sldId="330"/>
            <ac:spMk id="2" creationId="{00000000-0000-0000-0000-000000000000}"/>
          </ac:spMkLst>
        </pc:spChg>
        <pc:spChg chg="mod">
          <ac:chgData name="Eric Braun" userId="55724781-33c7-46f8-bded-e26af59ca064" providerId="ADAL" clId="{2E56B1AE-47B8-47CB-967F-A557F1DF343C}" dt="2025-04-08T14:25:05.325" v="460" actId="20577"/>
          <ac:spMkLst>
            <pc:docMk/>
            <pc:sldMk cId="3893843562" sldId="330"/>
            <ac:spMk id="12" creationId="{00000000-0000-0000-0000-000000000000}"/>
          </ac:spMkLst>
        </pc:spChg>
      </pc:sldChg>
      <pc:sldChg chg="addSp delSp modSp mod">
        <pc:chgData name="Eric Braun" userId="55724781-33c7-46f8-bded-e26af59ca064" providerId="ADAL" clId="{2E56B1AE-47B8-47CB-967F-A557F1DF343C}" dt="2025-04-08T14:21:52.016" v="409" actId="20577"/>
        <pc:sldMkLst>
          <pc:docMk/>
          <pc:sldMk cId="3821659324" sldId="331"/>
        </pc:sldMkLst>
        <pc:spChg chg="mod">
          <ac:chgData name="Eric Braun" userId="55724781-33c7-46f8-bded-e26af59ca064" providerId="ADAL" clId="{2E56B1AE-47B8-47CB-967F-A557F1DF343C}" dt="2025-04-08T14:18:09.312" v="353" actId="20577"/>
          <ac:spMkLst>
            <pc:docMk/>
            <pc:sldMk cId="3821659324" sldId="331"/>
            <ac:spMk id="3" creationId="{00000000-0000-0000-0000-000000000000}"/>
          </ac:spMkLst>
        </pc:spChg>
        <pc:spChg chg="mod">
          <ac:chgData name="Eric Braun" userId="55724781-33c7-46f8-bded-e26af59ca064" providerId="ADAL" clId="{2E56B1AE-47B8-47CB-967F-A557F1DF343C}" dt="2025-04-08T14:21:52.016" v="409" actId="20577"/>
          <ac:spMkLst>
            <pc:docMk/>
            <pc:sldMk cId="3821659324" sldId="331"/>
            <ac:spMk id="5" creationId="{9B4A0870-92DB-EC80-200E-B0C0A7900007}"/>
          </ac:spMkLst>
        </pc:spChg>
        <pc:spChg chg="mod">
          <ac:chgData name="Eric Braun" userId="55724781-33c7-46f8-bded-e26af59ca064" providerId="ADAL" clId="{2E56B1AE-47B8-47CB-967F-A557F1DF343C}" dt="2025-04-08T14:18:32.774" v="363" actId="20577"/>
          <ac:spMkLst>
            <pc:docMk/>
            <pc:sldMk cId="3821659324" sldId="331"/>
            <ac:spMk id="12" creationId="{00000000-0000-0000-0000-000000000000}"/>
          </ac:spMkLst>
        </pc:spChg>
        <pc:spChg chg="del">
          <ac:chgData name="Eric Braun" userId="55724781-33c7-46f8-bded-e26af59ca064" providerId="ADAL" clId="{2E56B1AE-47B8-47CB-967F-A557F1DF343C}" dt="2025-04-08T14:21:43.389" v="407" actId="478"/>
          <ac:spMkLst>
            <pc:docMk/>
            <pc:sldMk cId="3821659324" sldId="331"/>
            <ac:spMk id="20" creationId="{004A3C6A-E559-22A9-0954-A50BD09B2A4E}"/>
          </ac:spMkLst>
        </pc:spChg>
        <pc:spChg chg="mod">
          <ac:chgData name="Eric Braun" userId="55724781-33c7-46f8-bded-e26af59ca064" providerId="ADAL" clId="{2E56B1AE-47B8-47CB-967F-A557F1DF343C}" dt="2025-04-08T14:20:07.809" v="376" actId="1076"/>
          <ac:spMkLst>
            <pc:docMk/>
            <pc:sldMk cId="3821659324" sldId="331"/>
            <ac:spMk id="21" creationId="{F8E0CA6B-20F8-0A76-6433-6B7092BECA7D}"/>
          </ac:spMkLst>
        </pc:spChg>
        <pc:graphicFrameChg chg="add mod">
          <ac:chgData name="Eric Braun" userId="55724781-33c7-46f8-bded-e26af59ca064" providerId="ADAL" clId="{2E56B1AE-47B8-47CB-967F-A557F1DF343C}" dt="2025-04-08T14:19:33.910" v="373" actId="1076"/>
          <ac:graphicFrameMkLst>
            <pc:docMk/>
            <pc:sldMk cId="3821659324" sldId="331"/>
            <ac:graphicFrameMk id="2" creationId="{00000000-0008-0000-0700-00005D5D2300}"/>
          </ac:graphicFrameMkLst>
        </pc:graphicFrameChg>
        <pc:picChg chg="del">
          <ac:chgData name="Eric Braun" userId="55724781-33c7-46f8-bded-e26af59ca064" providerId="ADAL" clId="{2E56B1AE-47B8-47CB-967F-A557F1DF343C}" dt="2025-04-08T14:19:16.641" v="366" actId="478"/>
          <ac:picMkLst>
            <pc:docMk/>
            <pc:sldMk cId="3821659324" sldId="331"/>
            <ac:picMk id="14" creationId="{EC2D6D23-C49F-ADE2-6031-A27008DE4998}"/>
          </ac:picMkLst>
        </pc:picChg>
        <pc:picChg chg="mod">
          <ac:chgData name="Eric Braun" userId="55724781-33c7-46f8-bded-e26af59ca064" providerId="ADAL" clId="{2E56B1AE-47B8-47CB-967F-A557F1DF343C}" dt="2025-04-08T14:19:49.964" v="375" actId="14100"/>
          <ac:picMkLst>
            <pc:docMk/>
            <pc:sldMk cId="3821659324" sldId="331"/>
            <ac:picMk id="3081" creationId="{00000000-0000-0000-0000-000000000000}"/>
          </ac:picMkLst>
        </pc:picChg>
      </pc:sldChg>
      <pc:sldChg chg="modSp mod">
        <pc:chgData name="Eric Braun" userId="55724781-33c7-46f8-bded-e26af59ca064" providerId="ADAL" clId="{2E56B1AE-47B8-47CB-967F-A557F1DF343C}" dt="2025-04-08T14:21:17.118" v="406" actId="20577"/>
        <pc:sldMkLst>
          <pc:docMk/>
          <pc:sldMk cId="2721590245" sldId="344"/>
        </pc:sldMkLst>
        <pc:spChg chg="mod">
          <ac:chgData name="Eric Braun" userId="55724781-33c7-46f8-bded-e26af59ca064" providerId="ADAL" clId="{2E56B1AE-47B8-47CB-967F-A557F1DF343C}" dt="2025-04-08T14:20:49.440" v="388" actId="20577"/>
          <ac:spMkLst>
            <pc:docMk/>
            <pc:sldMk cId="2721590245" sldId="344"/>
            <ac:spMk id="5" creationId="{7F771D51-C17D-49CC-8D9A-701BFB93FA4C}"/>
          </ac:spMkLst>
        </pc:spChg>
        <pc:spChg chg="mod">
          <ac:chgData name="Eric Braun" userId="55724781-33c7-46f8-bded-e26af59ca064" providerId="ADAL" clId="{2E56B1AE-47B8-47CB-967F-A557F1DF343C}" dt="2025-04-08T14:21:17.118" v="406" actId="20577"/>
          <ac:spMkLst>
            <pc:docMk/>
            <pc:sldMk cId="2721590245" sldId="344"/>
            <ac:spMk id="32" creationId="{0F3553A4-FC5C-48A8-9AA5-9F9A8CFEDD09}"/>
          </ac:spMkLst>
        </pc:spChg>
      </pc:sldChg>
      <pc:sldChg chg="addSp delSp modSp mod">
        <pc:chgData name="Eric Braun" userId="55724781-33c7-46f8-bded-e26af59ca064" providerId="ADAL" clId="{2E56B1AE-47B8-47CB-967F-A557F1DF343C}" dt="2025-04-08T14:06:40.803" v="86" actId="478"/>
        <pc:sldMkLst>
          <pc:docMk/>
          <pc:sldMk cId="2415827585" sldId="345"/>
        </pc:sldMkLst>
        <pc:spChg chg="mod">
          <ac:chgData name="Eric Braun" userId="55724781-33c7-46f8-bded-e26af59ca064" providerId="ADAL" clId="{2E56B1AE-47B8-47CB-967F-A557F1DF343C}" dt="2025-04-08T14:06:37.486" v="85" actId="1076"/>
          <ac:spMkLst>
            <pc:docMk/>
            <pc:sldMk cId="2415827585" sldId="345"/>
            <ac:spMk id="7" creationId="{F51BFE33-D661-D904-C141-BDF22483CF98}"/>
          </ac:spMkLst>
        </pc:spChg>
        <pc:graphicFrameChg chg="mod">
          <ac:chgData name="Eric Braun" userId="55724781-33c7-46f8-bded-e26af59ca064" providerId="ADAL" clId="{2E56B1AE-47B8-47CB-967F-A557F1DF343C}" dt="2025-04-08T14:06:32.677" v="84" actId="1076"/>
          <ac:graphicFrameMkLst>
            <pc:docMk/>
            <pc:sldMk cId="2415827585" sldId="345"/>
            <ac:graphicFrameMk id="3" creationId="{9BA96BFB-7E7F-E323-E8F9-E391C5B5B5D2}"/>
          </ac:graphicFrameMkLst>
        </pc:graphicFrameChg>
        <pc:picChg chg="del">
          <ac:chgData name="Eric Braun" userId="55724781-33c7-46f8-bded-e26af59ca064" providerId="ADAL" clId="{2E56B1AE-47B8-47CB-967F-A557F1DF343C}" dt="2025-04-08T14:06:40.803" v="86" actId="478"/>
          <ac:picMkLst>
            <pc:docMk/>
            <pc:sldMk cId="2415827585" sldId="345"/>
            <ac:picMk id="5" creationId="{9678EF8D-CBC4-CD63-32DC-848848C1978A}"/>
          </ac:picMkLst>
        </pc:picChg>
        <pc:picChg chg="del">
          <ac:chgData name="Eric Braun" userId="55724781-33c7-46f8-bded-e26af59ca064" providerId="ADAL" clId="{2E56B1AE-47B8-47CB-967F-A557F1DF343C}" dt="2025-04-08T14:05:47.981" v="77" actId="478"/>
          <ac:picMkLst>
            <pc:docMk/>
            <pc:sldMk cId="2415827585" sldId="345"/>
            <ac:picMk id="10" creationId="{F4134A06-9AB0-988F-510C-0D20F9D037DA}"/>
          </ac:picMkLst>
        </pc:picChg>
        <pc:picChg chg="del">
          <ac:chgData name="Eric Braun" userId="55724781-33c7-46f8-bded-e26af59ca064" providerId="ADAL" clId="{2E56B1AE-47B8-47CB-967F-A557F1DF343C}" dt="2025-04-08T14:05:51.130" v="78" actId="478"/>
          <ac:picMkLst>
            <pc:docMk/>
            <pc:sldMk cId="2415827585" sldId="345"/>
            <ac:picMk id="11" creationId="{8CB6C259-3190-453D-83B2-77DEEB1D314F}"/>
          </ac:picMkLst>
        </pc:picChg>
        <pc:picChg chg="add mod">
          <ac:chgData name="Eric Braun" userId="55724781-33c7-46f8-bded-e26af59ca064" providerId="ADAL" clId="{2E56B1AE-47B8-47CB-967F-A557F1DF343C}" dt="2025-04-08T14:06:11.644" v="81" actId="1076"/>
          <ac:picMkLst>
            <pc:docMk/>
            <pc:sldMk cId="2415827585" sldId="345"/>
            <ac:picMk id="14" creationId="{3A6C95EF-D62D-0BFA-5CCA-B4E57683D158}"/>
          </ac:picMkLst>
        </pc:picChg>
      </pc:sldChg>
      <pc:sldChg chg="addSp delSp modSp mod modShow">
        <pc:chgData name="Eric Braun" userId="55724781-33c7-46f8-bded-e26af59ca064" providerId="ADAL" clId="{2E56B1AE-47B8-47CB-967F-A557F1DF343C}" dt="2025-04-08T14:30:33.388" v="494" actId="729"/>
        <pc:sldMkLst>
          <pc:docMk/>
          <pc:sldMk cId="2175095018" sldId="346"/>
        </pc:sldMkLst>
        <pc:spChg chg="mod">
          <ac:chgData name="Eric Braun" userId="55724781-33c7-46f8-bded-e26af59ca064" providerId="ADAL" clId="{2E56B1AE-47B8-47CB-967F-A557F1DF343C}" dt="2025-04-08T14:11:26.466" v="153" actId="20577"/>
          <ac:spMkLst>
            <pc:docMk/>
            <pc:sldMk cId="2175095018" sldId="346"/>
            <ac:spMk id="3" creationId="{8C730FF1-15BC-EBB9-A640-EC76A839D168}"/>
          </ac:spMkLst>
        </pc:spChg>
        <pc:spChg chg="mod">
          <ac:chgData name="Eric Braun" userId="55724781-33c7-46f8-bded-e26af59ca064" providerId="ADAL" clId="{2E56B1AE-47B8-47CB-967F-A557F1DF343C}" dt="2025-04-08T14:14:00.871" v="342" actId="20577"/>
          <ac:spMkLst>
            <pc:docMk/>
            <pc:sldMk cId="2175095018" sldId="346"/>
            <ac:spMk id="11" creationId="{D3900E37-D52E-F988-E216-EBE5022C89B5}"/>
          </ac:spMkLst>
        </pc:spChg>
        <pc:spChg chg="mod">
          <ac:chgData name="Eric Braun" userId="55724781-33c7-46f8-bded-e26af59ca064" providerId="ADAL" clId="{2E56B1AE-47B8-47CB-967F-A557F1DF343C}" dt="2025-04-08T14:10:01.230" v="115" actId="20577"/>
          <ac:spMkLst>
            <pc:docMk/>
            <pc:sldMk cId="2175095018" sldId="346"/>
            <ac:spMk id="12" creationId="{00000000-0000-0000-0000-000000000000}"/>
          </ac:spMkLst>
        </pc:spChg>
        <pc:picChg chg="add del">
          <ac:chgData name="Eric Braun" userId="55724781-33c7-46f8-bded-e26af59ca064" providerId="ADAL" clId="{2E56B1AE-47B8-47CB-967F-A557F1DF343C}" dt="2025-04-08T14:12:15.067" v="157" actId="478"/>
          <ac:picMkLst>
            <pc:docMk/>
            <pc:sldMk cId="2175095018" sldId="346"/>
            <ac:picMk id="9" creationId="{A2767BDF-9C21-A0FD-F273-CDDFE4ED2848}"/>
          </ac:picMkLst>
        </pc:picChg>
        <pc:picChg chg="add del mod">
          <ac:chgData name="Eric Braun" userId="55724781-33c7-46f8-bded-e26af59ca064" providerId="ADAL" clId="{2E56B1AE-47B8-47CB-967F-A557F1DF343C}" dt="2025-04-08T14:12:20.885" v="160" actId="1076"/>
          <ac:picMkLst>
            <pc:docMk/>
            <pc:sldMk cId="2175095018" sldId="346"/>
            <ac:picMk id="1026" creationId="{39F0C93A-DBD6-829D-0D08-E2AB703FB2A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uropedirectstrasbourg.sharepoint.com/sites/CentredInformationsurlesInstitutionsEuropennes/Documents%20partages/Eric/statistiques/Stats_g&#233;n&#233;ra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158\common\Eric\statistiques\Stats%20g&#233;n&#233;ra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fr-FR"/>
              <a:t>Nb groupes accueillis au CIIE</a:t>
            </a:r>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fr-FR"/>
        </a:p>
      </c:txPr>
    </c:title>
    <c:autoTitleDeleted val="0"/>
    <c:plotArea>
      <c:layout/>
      <c:barChart>
        <c:barDir val="col"/>
        <c:grouping val="clustered"/>
        <c:varyColors val="0"/>
        <c:ser>
          <c:idx val="0"/>
          <c:order val="0"/>
          <c:tx>
            <c:strRef>
              <c:f>Graphiques!$A$2</c:f>
              <c:strCache>
                <c:ptCount val="1"/>
                <c:pt idx="0">
                  <c:v>Total</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5875" cap="rnd">
                <a:solidFill>
                  <a:schemeClr val="accent2"/>
                </a:solidFill>
              </a:ln>
              <a:effectLst/>
            </c:spPr>
            <c:trendlineType val="linear"/>
            <c:dispRSqr val="0"/>
            <c:dispEq val="0"/>
          </c:trendline>
          <c:cat>
            <c:numRef>
              <c:f>Graphiques!$B$1:$M$1</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Graphiques!$B$2:$M$2</c:f>
              <c:numCache>
                <c:formatCode>#,##0</c:formatCode>
                <c:ptCount val="12"/>
                <c:pt idx="0">
                  <c:v>50</c:v>
                </c:pt>
                <c:pt idx="1">
                  <c:v>71</c:v>
                </c:pt>
                <c:pt idx="2">
                  <c:v>233</c:v>
                </c:pt>
                <c:pt idx="3">
                  <c:v>376</c:v>
                </c:pt>
                <c:pt idx="4">
                  <c:v>385</c:v>
                </c:pt>
                <c:pt idx="5">
                  <c:v>396</c:v>
                </c:pt>
                <c:pt idx="6">
                  <c:v>482</c:v>
                </c:pt>
                <c:pt idx="7">
                  <c:v>93</c:v>
                </c:pt>
                <c:pt idx="8">
                  <c:v>135</c:v>
                </c:pt>
                <c:pt idx="9">
                  <c:v>482</c:v>
                </c:pt>
                <c:pt idx="10">
                  <c:v>430</c:v>
                </c:pt>
                <c:pt idx="11">
                  <c:v>518</c:v>
                </c:pt>
              </c:numCache>
            </c:numRef>
          </c:val>
          <c:extLst>
            <c:ext xmlns:c16="http://schemas.microsoft.com/office/drawing/2014/chart" uri="{C3380CC4-5D6E-409C-BE32-E72D297353CC}">
              <c16:uniqueId val="{00000001-EDD0-4644-BBF4-ABA6F19C7A06}"/>
            </c:ext>
          </c:extLst>
        </c:ser>
        <c:dLbls>
          <c:showLegendKey val="0"/>
          <c:showVal val="0"/>
          <c:showCatName val="0"/>
          <c:showSerName val="0"/>
          <c:showPercent val="0"/>
          <c:showBubbleSize val="0"/>
        </c:dLbls>
        <c:gapWidth val="80"/>
        <c:overlap val="25"/>
        <c:axId val="465248464"/>
        <c:axId val="465252776"/>
      </c:barChart>
      <c:catAx>
        <c:axId val="46524846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0" spcFirstLastPara="1" vertOverflow="ellipsis"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fr-FR"/>
          </a:p>
        </c:txPr>
        <c:crossAx val="465252776"/>
        <c:crosses val="autoZero"/>
        <c:auto val="1"/>
        <c:lblAlgn val="ctr"/>
        <c:lblOffset val="100"/>
        <c:noMultiLvlLbl val="0"/>
      </c:catAx>
      <c:valAx>
        <c:axId val="465252776"/>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r-FR"/>
          </a:p>
        </c:txPr>
        <c:crossAx val="465248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200" dirty="0"/>
              <a:t>Nb de personnes-centre de ressources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1632378087830761"/>
          <c:y val="5.5609396503838705E-2"/>
          <c:w val="0.87106044381025172"/>
          <c:h val="0.87642902360782138"/>
        </c:manualLayout>
      </c:layout>
      <c:barChart>
        <c:barDir val="col"/>
        <c:grouping val="clustered"/>
        <c:varyColors val="0"/>
        <c:ser>
          <c:idx val="1"/>
          <c:order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Graphiques!$A$24:$J$24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Graphiques!$A$25:$J$25</c:f>
              <c:numCache>
                <c:formatCode>General</c:formatCode>
                <c:ptCount val="10"/>
                <c:pt idx="0">
                  <c:v>4260</c:v>
                </c:pt>
                <c:pt idx="1">
                  <c:v>4927</c:v>
                </c:pt>
                <c:pt idx="2">
                  <c:v>5698</c:v>
                </c:pt>
                <c:pt idx="3" formatCode="#,##0">
                  <c:v>6001</c:v>
                </c:pt>
                <c:pt idx="4" formatCode="#,##0">
                  <c:v>5382</c:v>
                </c:pt>
                <c:pt idx="5" formatCode="#,##0">
                  <c:v>4031</c:v>
                </c:pt>
                <c:pt idx="6" formatCode="#,##0">
                  <c:v>1321</c:v>
                </c:pt>
                <c:pt idx="7" formatCode="#,##0">
                  <c:v>1904</c:v>
                </c:pt>
                <c:pt idx="8" formatCode="#,##0">
                  <c:v>2815</c:v>
                </c:pt>
                <c:pt idx="9" formatCode="#,##0">
                  <c:v>793</c:v>
                </c:pt>
              </c:numCache>
            </c:numRef>
          </c:val>
          <c:extLst>
            <c:ext xmlns:c16="http://schemas.microsoft.com/office/drawing/2014/chart" uri="{C3380CC4-5D6E-409C-BE32-E72D297353CC}">
              <c16:uniqueId val="{00000000-F667-41A1-B011-962CAA6A2522}"/>
            </c:ext>
          </c:extLst>
        </c:ser>
        <c:dLbls>
          <c:showLegendKey val="0"/>
          <c:showVal val="0"/>
          <c:showCatName val="0"/>
          <c:showSerName val="0"/>
          <c:showPercent val="0"/>
          <c:showBubbleSize val="0"/>
        </c:dLbls>
        <c:gapWidth val="100"/>
        <c:overlap val="-24"/>
        <c:axId val="465254736"/>
        <c:axId val="465251600"/>
      </c:barChart>
      <c:catAx>
        <c:axId val="465254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65251600"/>
        <c:crosses val="autoZero"/>
        <c:auto val="1"/>
        <c:lblAlgn val="ctr"/>
        <c:lblOffset val="100"/>
        <c:noMultiLvlLbl val="0"/>
      </c:catAx>
      <c:valAx>
        <c:axId val="4652516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6525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5CA407C-33C8-48A0-B237-215997BC2191}" type="datetimeFigureOut">
              <a:rPr lang="fr-FR" smtClean="0"/>
              <a:t>08/04/2025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384601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5CA407C-33C8-48A0-B237-215997BC2191}" type="datetimeFigureOut">
              <a:rPr lang="fr-FR" smtClean="0"/>
              <a:t>08/04/2025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17819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5CA407C-33C8-48A0-B237-215997BC2191}" type="datetimeFigureOut">
              <a:rPr lang="fr-FR" smtClean="0"/>
              <a:t>08/04/2025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222903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5CA407C-33C8-48A0-B237-215997BC2191}" type="datetimeFigureOut">
              <a:rPr lang="fr-FR" smtClean="0"/>
              <a:t>08/04/2025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245191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5CA407C-33C8-48A0-B237-215997BC2191}" type="datetimeFigureOut">
              <a:rPr lang="fr-FR" smtClean="0"/>
              <a:t>08/04/2025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110150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5CA407C-33C8-48A0-B237-215997BC2191}" type="datetimeFigureOut">
              <a:rPr lang="fr-FR" smtClean="0"/>
              <a:t>08/04/2025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715029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5CA407C-33C8-48A0-B237-215997BC2191}" type="datetimeFigureOut">
              <a:rPr lang="fr-FR" smtClean="0"/>
              <a:t>08/04/2025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121323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5CA407C-33C8-48A0-B237-215997BC2191}" type="datetimeFigureOut">
              <a:rPr lang="fr-FR" smtClean="0"/>
              <a:t>08/04/2025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271055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A407C-33C8-48A0-B237-215997BC2191}" type="datetimeFigureOut">
              <a:rPr lang="fr-FR" smtClean="0"/>
              <a:t>08/04/2025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157708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5CA407C-33C8-48A0-B237-215997BC2191}" type="datetimeFigureOut">
              <a:rPr lang="fr-FR" smtClean="0"/>
              <a:t>08/04/2025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136321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5CA407C-33C8-48A0-B237-215997BC2191}" type="datetimeFigureOut">
              <a:rPr lang="fr-FR" smtClean="0"/>
              <a:t>08/04/2025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E1685BE-3A49-4AA5-8FB6-56DFE355B5DD}" type="slidenum">
              <a:rPr lang="fr-FR" smtClean="0"/>
              <a:t>‹N°›</a:t>
            </a:fld>
            <a:endParaRPr lang="fr-FR"/>
          </a:p>
        </p:txBody>
      </p:sp>
    </p:spTree>
    <p:extLst>
      <p:ext uri="{BB962C8B-B14F-4D97-AF65-F5344CB8AC3E}">
        <p14:creationId xmlns:p14="http://schemas.microsoft.com/office/powerpoint/2010/main" val="268899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A407C-33C8-48A0-B237-215997BC2191}" type="datetimeFigureOut">
              <a:rPr lang="fr-FR" smtClean="0"/>
              <a:t>08/04/2025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685BE-3A49-4AA5-8FB6-56DFE355B5DD}" type="slidenum">
              <a:rPr lang="fr-FR" smtClean="0"/>
              <a:t>‹N°›</a:t>
            </a:fld>
            <a:endParaRPr lang="fr-FR"/>
          </a:p>
        </p:txBody>
      </p:sp>
    </p:spTree>
    <p:extLst>
      <p:ext uri="{BB962C8B-B14F-4D97-AF65-F5344CB8AC3E}">
        <p14:creationId xmlns:p14="http://schemas.microsoft.com/office/powerpoint/2010/main" val="4085750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jpeg"/><Relationship Id="rId7" Type="http://schemas.openxmlformats.org/officeDocument/2006/relationships/image" Target="../media/image57.jpeg"/><Relationship Id="rId12"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6.jpeg"/><Relationship Id="rId11" Type="http://schemas.openxmlformats.org/officeDocument/2006/relationships/image" Target="../media/image4.jpeg"/><Relationship Id="rId5" Type="http://schemas.openxmlformats.org/officeDocument/2006/relationships/image" Target="../media/image55.jpeg"/><Relationship Id="rId10" Type="http://schemas.openxmlformats.org/officeDocument/2006/relationships/image" Target="../media/image37.png"/><Relationship Id="rId4" Type="http://schemas.openxmlformats.org/officeDocument/2006/relationships/image" Target="../media/image54.jpe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image" Target="../media/image65.jpe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7.png"/><Relationship Id="rId11" Type="http://schemas.openxmlformats.org/officeDocument/2006/relationships/image" Target="../media/image69.png"/><Relationship Id="rId5" Type="http://schemas.openxmlformats.org/officeDocument/2006/relationships/image" Target="../media/image30.png"/><Relationship Id="rId10" Type="http://schemas.openxmlformats.org/officeDocument/2006/relationships/image" Target="../media/image710.png"/><Relationship Id="rId4" Type="http://schemas.openxmlformats.org/officeDocument/2006/relationships/image" Target="../media/image67.jpeg"/><Relationship Id="rId9" Type="http://schemas.openxmlformats.org/officeDocument/2006/relationships/slide" Target="slide37.xml"/></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4.jpeg"/><Relationship Id="rId12"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2.jpeg"/><Relationship Id="rId11" Type="http://schemas.openxmlformats.org/officeDocument/2006/relationships/image" Target="../media/image75.jpeg"/><Relationship Id="rId5" Type="http://schemas.openxmlformats.org/officeDocument/2006/relationships/image" Target="../media/image71.jpeg"/><Relationship Id="rId10" Type="http://schemas.openxmlformats.org/officeDocument/2006/relationships/image" Target="../media/image74.jpeg"/><Relationship Id="rId4" Type="http://schemas.openxmlformats.org/officeDocument/2006/relationships/image" Target="../media/image70.jpeg"/><Relationship Id="rId9" Type="http://schemas.openxmlformats.org/officeDocument/2006/relationships/image" Target="../media/image73.jpeg"/></Relationships>
</file>

<file path=ppt/slides/_rels/slide15.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3" Type="http://schemas.openxmlformats.org/officeDocument/2006/relationships/image" Target="../media/image1.jpeg"/><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8.png"/><Relationship Id="rId11" Type="http://schemas.openxmlformats.org/officeDocument/2006/relationships/image" Target="../media/image82.jpeg"/><Relationship Id="rId5" Type="http://schemas.openxmlformats.org/officeDocument/2006/relationships/image" Target="../media/image77.jpg"/><Relationship Id="rId10" Type="http://schemas.openxmlformats.org/officeDocument/2006/relationships/image" Target="../media/image4.jpeg"/><Relationship Id="rId4" Type="http://schemas.openxmlformats.org/officeDocument/2006/relationships/image" Target="../media/image33.pn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86.png"/><Relationship Id="rId5" Type="http://schemas.openxmlformats.org/officeDocument/2006/relationships/image" Target="../media/image4.jpe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eg"/><Relationship Id="rId3" Type="http://schemas.openxmlformats.org/officeDocument/2006/relationships/image" Target="../media/image1.jpe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jpeg"/><Relationship Id="rId11" Type="http://schemas.openxmlformats.org/officeDocument/2006/relationships/image" Target="../media/image93.png"/><Relationship Id="rId5" Type="http://schemas.openxmlformats.org/officeDocument/2006/relationships/image" Target="../media/image88.jpeg"/><Relationship Id="rId15" Type="http://schemas.openxmlformats.org/officeDocument/2006/relationships/image" Target="../media/image97.png"/><Relationship Id="rId10" Type="http://schemas.openxmlformats.org/officeDocument/2006/relationships/image" Target="../media/image92.jpeg"/><Relationship Id="rId4" Type="http://schemas.openxmlformats.org/officeDocument/2006/relationships/image" Target="../media/image51.jpeg"/><Relationship Id="rId9" Type="http://schemas.openxmlformats.org/officeDocument/2006/relationships/image" Target="../media/image91.png"/><Relationship Id="rId1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jpeg"/><Relationship Id="rId7"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hyperlink" Target="mailto:ciie@strasbourg-europe.eu" TargetMode="External"/><Relationship Id="rId11" Type="http://schemas.openxmlformats.org/officeDocument/2006/relationships/image" Target="../media/image14.png"/><Relationship Id="rId5" Type="http://schemas.openxmlformats.org/officeDocument/2006/relationships/hyperlink" Target="http://www.strasbourg-europe.eu/" TargetMode="External"/><Relationship Id="rId10" Type="http://schemas.openxmlformats.org/officeDocument/2006/relationships/slide" Target="slide7.xml"/><Relationship Id="rId4" Type="http://schemas.openxmlformats.org/officeDocument/2006/relationships/image" Target="../media/image3.png"/><Relationship Id="rId9"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20.png"/><Relationship Id="rId3" Type="http://schemas.openxmlformats.org/officeDocument/2006/relationships/image" Target="../media/image1.jpeg"/><Relationship Id="rId7" Type="http://schemas.openxmlformats.org/officeDocument/2006/relationships/image" Target="../media/image4.jpeg"/><Relationship Id="rId12" Type="http://schemas.openxmlformats.org/officeDocument/2006/relationships/slide" Target="slide27.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58.jpeg"/><Relationship Id="rId9" Type="http://schemas.openxmlformats.org/officeDocument/2006/relationships/image" Target="../media/image106.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040.png"/><Relationship Id="rId3" Type="http://schemas.openxmlformats.org/officeDocument/2006/relationships/image" Target="../media/image1.jpeg"/><Relationship Id="rId7" Type="http://schemas.openxmlformats.org/officeDocument/2006/relationships/image" Target="../media/image107.jpeg"/><Relationship Id="rId12" Type="http://schemas.openxmlformats.org/officeDocument/2006/relationships/slide" Target="slide29.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58.jpeg"/><Relationship Id="rId9" Type="http://schemas.openxmlformats.org/officeDocument/2006/relationships/image" Target="../media/image108.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09.jpeg"/><Relationship Id="rId5" Type="http://schemas.openxmlformats.org/officeDocument/2006/relationships/image" Target="../media/image12.png"/><Relationship Id="rId4" Type="http://schemas.openxmlformats.org/officeDocument/2006/relationships/image" Target="../media/image58.jpe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8.xml"/><Relationship Id="rId3" Type="http://schemas.openxmlformats.org/officeDocument/2006/relationships/image" Target="../media/image1.jpeg"/><Relationship Id="rId7"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slide" Target="slide32.xml"/><Relationship Id="rId5" Type="http://schemas.openxmlformats.org/officeDocument/2006/relationships/image" Target="../media/image12.png"/><Relationship Id="rId15" Type="http://schemas.openxmlformats.org/officeDocument/2006/relationships/image" Target="../media/image69.png"/><Relationship Id="rId10" Type="http://schemas.openxmlformats.org/officeDocument/2006/relationships/image" Target="../media/image112.png"/><Relationship Id="rId4" Type="http://schemas.openxmlformats.org/officeDocument/2006/relationships/image" Target="../media/image58.jpeg"/><Relationship Id="rId9" Type="http://schemas.openxmlformats.org/officeDocument/2006/relationships/image" Target="../media/image4.jpeg"/><Relationship Id="rId14" Type="http://schemas.openxmlformats.org/officeDocument/2006/relationships/image" Target="../media/image1080.png"/></Relationships>
</file>

<file path=ppt/slides/_rels/slide2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100.png"/><Relationship Id="rId3" Type="http://schemas.openxmlformats.org/officeDocument/2006/relationships/image" Target="../media/image1.jpeg"/><Relationship Id="rId7" Type="http://schemas.openxmlformats.org/officeDocument/2006/relationships/image" Target="../media/image37.png"/><Relationship Id="rId12" Type="http://schemas.openxmlformats.org/officeDocument/2006/relationships/slide" Target="slide32.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13.jpeg"/><Relationship Id="rId5" Type="http://schemas.openxmlformats.org/officeDocument/2006/relationships/image" Target="../media/image12.png"/><Relationship Id="rId4" Type="http://schemas.openxmlformats.org/officeDocument/2006/relationships/image" Target="../media/image58.jpeg"/><Relationship Id="rId9" Type="http://schemas.openxmlformats.org/officeDocument/2006/relationships/image" Target="../media/image114.pn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1.jpg"/><Relationship Id="rId5" Type="http://schemas.openxmlformats.org/officeDocument/2006/relationships/image" Target="../media/image12.png"/><Relationship Id="rId4" Type="http://schemas.openxmlformats.org/officeDocument/2006/relationships/image" Target="../media/image58.jpeg"/><Relationship Id="rId9"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slide" Target="slide21.xml"/><Relationship Id="rId5" Type="http://schemas.openxmlformats.org/officeDocument/2006/relationships/image" Target="../media/image116.png"/><Relationship Id="rId4" Type="http://schemas.openxmlformats.org/officeDocument/2006/relationships/image" Target="../media/image115.jpe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jpeg"/><Relationship Id="rId7"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17.png"/><Relationship Id="rId5" Type="http://schemas.openxmlformats.org/officeDocument/2006/relationships/image" Target="../media/image14.png"/><Relationship Id="rId4" Type="http://schemas.openxmlformats.org/officeDocument/2006/relationships/slide" Target="slide24.xml"/><Relationship Id="rId9"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jpeg"/><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20.png"/><Relationship Id="rId11" Type="http://schemas.openxmlformats.org/officeDocument/2006/relationships/image" Target="../media/image4.jpeg"/><Relationship Id="rId5" Type="http://schemas.openxmlformats.org/officeDocument/2006/relationships/image" Target="../media/image14.png"/><Relationship Id="rId10" Type="http://schemas.openxmlformats.org/officeDocument/2006/relationships/image" Target="../media/image69.png"/><Relationship Id="rId4" Type="http://schemas.openxmlformats.org/officeDocument/2006/relationships/slide" Target="slide22.xml"/><Relationship Id="rId9"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0.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jpeg"/><Relationship Id="rId7" Type="http://schemas.openxmlformats.org/officeDocument/2006/relationships/image" Target="../media/image124.png"/><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23.png"/><Relationship Id="rId11" Type="http://schemas.openxmlformats.org/officeDocument/2006/relationships/image" Target="../media/image69.png"/><Relationship Id="rId5" Type="http://schemas.openxmlformats.org/officeDocument/2006/relationships/image" Target="../media/image14.png"/><Relationship Id="rId10" Type="http://schemas.openxmlformats.org/officeDocument/2006/relationships/slide" Target="slide31.xml"/><Relationship Id="rId4" Type="http://schemas.openxmlformats.org/officeDocument/2006/relationships/slide" Target="slide22.xml"/><Relationship Id="rId9" Type="http://schemas.openxmlformats.org/officeDocument/2006/relationships/image" Target="../media/image126.png"/></Relationships>
</file>

<file path=ppt/slides/_rels/slide3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27.png"/><Relationship Id="rId5" Type="http://schemas.openxmlformats.org/officeDocument/2006/relationships/image" Target="../media/image14.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jpeg"/><Relationship Id="rId7" Type="http://schemas.openxmlformats.org/officeDocument/2006/relationships/image" Target="../media/image130.png"/><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4.png"/><Relationship Id="rId15" Type="http://schemas.openxmlformats.org/officeDocument/2006/relationships/image" Target="../media/image137.jpeg"/><Relationship Id="rId10" Type="http://schemas.openxmlformats.org/officeDocument/2006/relationships/image" Target="../media/image133.png"/><Relationship Id="rId4" Type="http://schemas.openxmlformats.org/officeDocument/2006/relationships/slide" Target="slide25.xml"/><Relationship Id="rId9" Type="http://schemas.openxmlformats.org/officeDocument/2006/relationships/image" Target="../media/image132.pn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141.png"/><Relationship Id="rId18" Type="http://schemas.openxmlformats.org/officeDocument/2006/relationships/chart" Target="../charts/chart1.xml"/><Relationship Id="rId3" Type="http://schemas.openxmlformats.org/officeDocument/2006/relationships/image" Target="../media/image1.jpeg"/><Relationship Id="rId7" Type="http://schemas.openxmlformats.org/officeDocument/2006/relationships/image" Target="../media/image140.png"/><Relationship Id="rId17" Type="http://schemas.openxmlformats.org/officeDocument/2006/relationships/image" Target="../media/image69.png"/><Relationship Id="rId2" Type="http://schemas.openxmlformats.org/officeDocument/2006/relationships/slideLayout" Target="../slideLayouts/slideLayout2.xml"/><Relationship Id="rId16" Type="http://schemas.openxmlformats.org/officeDocument/2006/relationships/slide" Target="slide38.xml"/><Relationship Id="rId1" Type="http://schemas.openxmlformats.org/officeDocument/2006/relationships/tags" Target="../tags/tag34.xml"/><Relationship Id="rId6" Type="http://schemas.openxmlformats.org/officeDocument/2006/relationships/image" Target="../media/image139.png"/><Relationship Id="rId11" Type="http://schemas.openxmlformats.org/officeDocument/2006/relationships/image" Target="../media/image143.png"/><Relationship Id="rId5" Type="http://schemas.openxmlformats.org/officeDocument/2006/relationships/image" Target="../media/image138.png"/><Relationship Id="rId15" Type="http://schemas.openxmlformats.org/officeDocument/2006/relationships/image" Target="../media/image1410.png"/><Relationship Id="rId10" Type="http://schemas.openxmlformats.org/officeDocument/2006/relationships/image" Target="../media/image142.png"/><Relationship Id="rId4" Type="http://schemas.openxmlformats.org/officeDocument/2006/relationships/slide" Target="slide10.xml"/><Relationship Id="rId9" Type="http://schemas.openxmlformats.org/officeDocument/2006/relationships/image" Target="../media/image4.jpeg"/><Relationship Id="rId14"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4.jpeg"/><Relationship Id="rId7" Type="http://schemas.openxmlformats.org/officeDocument/2006/relationships/image" Target="../media/image146.jpeg"/><Relationship Id="rId12"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45.jpg"/><Relationship Id="rId11" Type="http://schemas.openxmlformats.org/officeDocument/2006/relationships/slide" Target="slide10.xml"/><Relationship Id="rId5" Type="http://schemas.openxmlformats.org/officeDocument/2006/relationships/image" Target="../media/image4.jpeg"/><Relationship Id="rId10" Type="http://schemas.openxmlformats.org/officeDocument/2006/relationships/image" Target="../media/image149.jpeg"/><Relationship Id="rId4" Type="http://schemas.openxmlformats.org/officeDocument/2006/relationships/image" Target="../media/image1.jpeg"/><Relationship Id="rId9" Type="http://schemas.openxmlformats.org/officeDocument/2006/relationships/image" Target="../media/image148.jpe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3.jpeg"/><Relationship Id="rId4" Type="http://schemas.openxmlformats.org/officeDocument/2006/relationships/image" Target="../media/image150.jpeg"/><Relationship Id="rId9"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jpeg"/><Relationship Id="rId7"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54.png"/><Relationship Id="rId5" Type="http://schemas.openxmlformats.org/officeDocument/2006/relationships/image" Target="../media/image14.png"/><Relationship Id="rId10" Type="http://schemas.openxmlformats.org/officeDocument/2006/relationships/chart" Target="../charts/chart2.xml"/><Relationship Id="rId4" Type="http://schemas.openxmlformats.org/officeDocument/2006/relationships/slide" Target="slide7.xml"/><Relationship Id="rId9" Type="http://schemas.openxmlformats.org/officeDocument/2006/relationships/image" Target="../media/image4.jpeg"/></Relationships>
</file>

<file path=ppt/slides/_rels/slide3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jpeg"/><Relationship Id="rId7" Type="http://schemas.openxmlformats.org/officeDocument/2006/relationships/image" Target="../media/image69.png"/><Relationship Id="rId12" Type="http://schemas.openxmlformats.org/officeDocument/2006/relationships/image" Target="../media/image1580.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slide" Target="slide38.xml"/><Relationship Id="rId11" Type="http://schemas.openxmlformats.org/officeDocument/2006/relationships/slide" Target="slide38.xml"/><Relationship Id="rId5" Type="http://schemas.openxmlformats.org/officeDocument/2006/relationships/image" Target="../media/image14.png"/><Relationship Id="rId10" Type="http://schemas.openxmlformats.org/officeDocument/2006/relationships/image" Target="../media/image158.png"/><Relationship Id="rId4" Type="http://schemas.openxmlformats.org/officeDocument/2006/relationships/slide" Target="slide13.xml"/><Relationship Id="rId9"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600.png"/><Relationship Id="rId3" Type="http://schemas.openxmlformats.org/officeDocument/2006/relationships/image" Target="../media/image1.jpeg"/><Relationship Id="rId7" Type="http://schemas.openxmlformats.org/officeDocument/2006/relationships/slide" Target="slide39.xml"/><Relationship Id="rId12" Type="http://schemas.openxmlformats.org/officeDocument/2006/relationships/slide" Target="slide39.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59.emf"/><Relationship Id="rId11" Type="http://schemas.openxmlformats.org/officeDocument/2006/relationships/image" Target="../media/image160.png"/><Relationship Id="rId5" Type="http://schemas.openxmlformats.org/officeDocument/2006/relationships/image" Target="../media/image14.png"/><Relationship Id="rId10" Type="http://schemas.openxmlformats.org/officeDocument/2006/relationships/image" Target="../media/image4.jpeg"/><Relationship Id="rId4" Type="http://schemas.openxmlformats.org/officeDocument/2006/relationships/slide" Target="slide13.xml"/><Relationship Id="rId9" Type="http://schemas.openxmlformats.org/officeDocument/2006/relationships/image" Target="../media/image157.png"/></Relationships>
</file>

<file path=ppt/slides/_rels/slide3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jpeg"/><Relationship Id="rId7" Type="http://schemas.openxmlformats.org/officeDocument/2006/relationships/image" Target="../media/image161.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hyperlink" Target="http://www.strasbourg-europe.eu/" TargetMode="External"/><Relationship Id="rId5" Type="http://schemas.openxmlformats.org/officeDocument/2006/relationships/image" Target="../media/image14.png"/><Relationship Id="rId4" Type="http://schemas.openxmlformats.org/officeDocument/2006/relationships/slide" Target="slide13.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13" Type="http://schemas.openxmlformats.org/officeDocument/2006/relationships/image" Target="../media/image27.jpeg"/><Relationship Id="rId3" Type="http://schemas.openxmlformats.org/officeDocument/2006/relationships/image" Target="../media/image1.jpe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6.xml"/><Relationship Id="rId11" Type="http://schemas.openxmlformats.org/officeDocument/2006/relationships/image" Target="../media/image290.png"/><Relationship Id="rId5" Type="http://schemas.openxmlformats.org/officeDocument/2006/relationships/image" Target="../media/image25.png"/><Relationship Id="rId10" Type="http://schemas.openxmlformats.org/officeDocument/2006/relationships/slide" Target="slide35.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2.xml"/><Relationship Id="rId18" Type="http://schemas.openxmlformats.org/officeDocument/2006/relationships/image" Target="../media/image34.jpeg"/><Relationship Id="rId3" Type="http://schemas.openxmlformats.org/officeDocument/2006/relationships/image" Target="../media/image1.jpeg"/><Relationship Id="rId21" Type="http://schemas.openxmlformats.org/officeDocument/2006/relationships/image" Target="../media/image4.jpeg"/><Relationship Id="rId7" Type="http://schemas.openxmlformats.org/officeDocument/2006/relationships/image" Target="../media/image29.png"/><Relationship Id="rId12" Type="http://schemas.openxmlformats.org/officeDocument/2006/relationships/image" Target="../media/image12.png"/><Relationship Id="rId17" Type="http://schemas.openxmlformats.org/officeDocument/2006/relationships/slide" Target="slide14.xml"/><Relationship Id="rId2" Type="http://schemas.openxmlformats.org/officeDocument/2006/relationships/slideLayout" Target="../slideLayouts/slideLayout2.xml"/><Relationship Id="rId16" Type="http://schemas.openxmlformats.org/officeDocument/2006/relationships/image" Target="../media/image33.png"/><Relationship Id="rId20" Type="http://schemas.openxmlformats.org/officeDocument/2006/relationships/image" Target="../media/image35.jpeg"/><Relationship Id="rId1" Type="http://schemas.openxmlformats.org/officeDocument/2006/relationships/tags" Target="../tags/tag7.xml"/><Relationship Id="rId6" Type="http://schemas.openxmlformats.org/officeDocument/2006/relationships/slide" Target="slide8.xml"/><Relationship Id="rId11" Type="http://schemas.openxmlformats.org/officeDocument/2006/relationships/image" Target="../media/image31.jpeg"/><Relationship Id="rId5" Type="http://schemas.openxmlformats.org/officeDocument/2006/relationships/image" Target="../media/image28.jpeg"/><Relationship Id="rId15" Type="http://schemas.openxmlformats.org/officeDocument/2006/relationships/slide" Target="slide15.xml"/><Relationship Id="rId10" Type="http://schemas.openxmlformats.org/officeDocument/2006/relationships/slide" Target="slide10.xml"/><Relationship Id="rId19" Type="http://schemas.openxmlformats.org/officeDocument/2006/relationships/slide" Target="slide16.xml"/><Relationship Id="rId4" Type="http://schemas.openxmlformats.org/officeDocument/2006/relationships/slide" Target="slide7.xml"/><Relationship Id="rId9" Type="http://schemas.openxmlformats.org/officeDocument/2006/relationships/image" Target="../media/image30.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2.jpeg"/><Relationship Id="rId11" Type="http://schemas.openxmlformats.org/officeDocument/2006/relationships/image" Target="../media/image46.jpeg"/><Relationship Id="rId5" Type="http://schemas.openxmlformats.org/officeDocument/2006/relationships/image" Target="../media/image41.jpeg"/><Relationship Id="rId10" Type="http://schemas.openxmlformats.org/officeDocument/2006/relationships/image" Target="../media/image4.jpeg"/><Relationship Id="rId4" Type="http://schemas.openxmlformats.org/officeDocument/2006/relationships/image" Target="../media/image40.jpe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4.jpeg"/><Relationship Id="rId4" Type="http://schemas.openxmlformats.org/officeDocument/2006/relationships/image" Target="../media/image1.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pic>
        <p:nvPicPr>
          <p:cNvPr id="9" name="Picture 5" descr="SAM_20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8442" y="737954"/>
            <a:ext cx="4786277" cy="359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48590" y="932316"/>
            <a:ext cx="570357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fr-FR" altLang="fr-FR" sz="1400" dirty="0">
                <a:latin typeface="Calibri" panose="020F0502020204030204" pitchFamily="34" charset="0"/>
              </a:rPr>
              <a:t>Le Centre d’Information sur les Institutions Européennes (CIIE) est membre du réseau des </a:t>
            </a:r>
            <a:r>
              <a:rPr lang="fr-FR" altLang="fr-FR" sz="1400" b="1" dirty="0">
                <a:solidFill>
                  <a:srgbClr val="158AD0"/>
                </a:solidFill>
                <a:latin typeface="Calibri" panose="020F0502020204030204" pitchFamily="34" charset="0"/>
              </a:rPr>
              <a:t>Centre Europe Direct</a:t>
            </a:r>
            <a:r>
              <a:rPr lang="fr-FR" altLang="fr-FR" sz="1400" dirty="0">
                <a:latin typeface="Calibri" panose="020F0502020204030204" pitchFamily="34" charset="0"/>
              </a:rPr>
              <a:t>, un service d’information de l’Union européenne. </a:t>
            </a:r>
          </a:p>
          <a:p>
            <a:pPr algn="just" eaLnBrk="1" hangingPunct="1">
              <a:spcBef>
                <a:spcPct val="50000"/>
              </a:spcBef>
              <a:buFontTx/>
              <a:buNone/>
            </a:pPr>
            <a:endParaRPr lang="fr-FR" altLang="fr-FR" sz="1400" dirty="0">
              <a:latin typeface="Calibri" panose="020F0502020204030204" pitchFamily="34" charset="0"/>
            </a:endParaRPr>
          </a:p>
          <a:p>
            <a:pPr algn="just" eaLnBrk="1" hangingPunct="1">
              <a:spcBef>
                <a:spcPct val="50000"/>
              </a:spcBef>
              <a:buFontTx/>
              <a:buNone/>
            </a:pPr>
            <a:r>
              <a:rPr lang="fr-FR" altLang="fr-FR" sz="1400" dirty="0">
                <a:latin typeface="Calibri" panose="020F0502020204030204" pitchFamily="34" charset="0"/>
              </a:rPr>
              <a:t>Sa mission est de renseigner le grand public sur la vie de toutes les institutions européennes présentes à Strasbourg ainsi que sur les politiques de l’Union européenne, au moyen de brochures, d’expositions et d’animations diverses.</a:t>
            </a:r>
          </a:p>
        </p:txBody>
      </p:sp>
      <p:sp>
        <p:nvSpPr>
          <p:cNvPr id="11" name="Text Box 9"/>
          <p:cNvSpPr txBox="1">
            <a:spLocks noChangeArrowheads="1"/>
          </p:cNvSpPr>
          <p:nvPr/>
        </p:nvSpPr>
        <p:spPr bwMode="auto">
          <a:xfrm>
            <a:off x="1192690" y="3553618"/>
            <a:ext cx="504031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dirty="0">
                <a:latin typeface="Calibri" panose="020F0502020204030204" pitchFamily="34" charset="0"/>
              </a:rPr>
              <a:t>Centre d’Information sur les Institutions Européennes</a:t>
            </a:r>
            <a:br>
              <a:rPr lang="fr-FR" altLang="fr-FR" sz="1400" dirty="0">
                <a:latin typeface="Calibri" panose="020F0502020204030204" pitchFamily="34" charset="0"/>
              </a:rPr>
            </a:br>
            <a:r>
              <a:rPr lang="fr-FR" altLang="fr-FR" sz="1400" dirty="0">
                <a:latin typeface="Calibri" panose="020F0502020204030204" pitchFamily="34" charset="0"/>
              </a:rPr>
              <a:t>1 allée Kastner – 67000 Strasbourg</a:t>
            </a:r>
          </a:p>
          <a:p>
            <a:pPr eaLnBrk="1" hangingPunct="1">
              <a:spcBef>
                <a:spcPct val="50000"/>
              </a:spcBef>
              <a:buFontTx/>
              <a:buNone/>
            </a:pPr>
            <a:r>
              <a:rPr lang="fr-FR" altLang="fr-FR" sz="1400" dirty="0">
                <a:latin typeface="Calibri" panose="020F0502020204030204" pitchFamily="34" charset="0"/>
              </a:rPr>
              <a:t>T. 03.88.15.70.80 – www.strasbourg-europe.eu</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Centre d’Information sur les Institutions Européennes </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Résultat de recherche d'images pour &quot;picto adresse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971" y="3610506"/>
            <a:ext cx="717909" cy="71790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6" name="Image 5">
            <a:extLst>
              <a:ext uri="{FF2B5EF4-FFF2-40B4-BE49-F238E27FC236}">
                <a16:creationId xmlns:a16="http://schemas.microsoft.com/office/drawing/2014/main" id="{F6EF9B2F-2860-48C4-BB6D-88EFB7FE3220}"/>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14" name="Image 13" descr="Une image contenant personne, groupe, posant, debout&#10;&#10;Description générée automatiquement">
            <a:extLst>
              <a:ext uri="{FF2B5EF4-FFF2-40B4-BE49-F238E27FC236}">
                <a16:creationId xmlns:a16="http://schemas.microsoft.com/office/drawing/2014/main" id="{971BFC32-F6E8-4CA9-BC3E-DA650F8DA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590" y="4400004"/>
            <a:ext cx="3700717" cy="1366549"/>
          </a:xfrm>
          <a:prstGeom prst="rect">
            <a:avLst/>
          </a:prstGeom>
        </p:spPr>
      </p:pic>
      <p:pic>
        <p:nvPicPr>
          <p:cNvPr id="19" name="Image 18" descr="Une image contenant texte, plafond, intérieur, scène&#10;&#10;Description générée automatiquement">
            <a:extLst>
              <a:ext uri="{FF2B5EF4-FFF2-40B4-BE49-F238E27FC236}">
                <a16:creationId xmlns:a16="http://schemas.microsoft.com/office/drawing/2014/main" id="{93489FD9-D519-4D7E-903D-2CEC2952C9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7897" y="4398553"/>
            <a:ext cx="2431999" cy="1368000"/>
          </a:xfrm>
          <a:prstGeom prst="rect">
            <a:avLst/>
          </a:prstGeom>
        </p:spPr>
      </p:pic>
      <p:pic>
        <p:nvPicPr>
          <p:cNvPr id="21" name="Image 20" descr="Une image contenant texte, personne, intérieur, scène&#10;&#10;Description générée automatiquement">
            <a:extLst>
              <a:ext uri="{FF2B5EF4-FFF2-40B4-BE49-F238E27FC236}">
                <a16:creationId xmlns:a16="http://schemas.microsoft.com/office/drawing/2014/main" id="{B4BCAB93-A92F-4CF6-8B1E-5561E3C5EF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4514" y="4372453"/>
            <a:ext cx="1824000" cy="1368000"/>
          </a:xfrm>
          <a:prstGeom prst="rect">
            <a:avLst/>
          </a:prstGeom>
        </p:spPr>
      </p:pic>
      <p:pic>
        <p:nvPicPr>
          <p:cNvPr id="23" name="Image 22" descr="Une image contenant texte, personne, plafond, galerie&#10;&#10;Description générée automatiquement">
            <a:extLst>
              <a:ext uri="{FF2B5EF4-FFF2-40B4-BE49-F238E27FC236}">
                <a16:creationId xmlns:a16="http://schemas.microsoft.com/office/drawing/2014/main" id="{ACAC3F7B-2BF2-4816-A5CE-14AC25BAE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9410" y="4369403"/>
            <a:ext cx="1824000" cy="1368000"/>
          </a:xfrm>
          <a:prstGeom prst="rect">
            <a:avLst/>
          </a:prstGeom>
        </p:spPr>
      </p:pic>
      <p:pic>
        <p:nvPicPr>
          <p:cNvPr id="3" name="Image 2">
            <a:extLst>
              <a:ext uri="{FF2B5EF4-FFF2-40B4-BE49-F238E27FC236}">
                <a16:creationId xmlns:a16="http://schemas.microsoft.com/office/drawing/2014/main" id="{11B22C0E-B4FF-2209-F740-63D6381EFC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a:off x="8635337" y="4569553"/>
            <a:ext cx="1368000" cy="1026000"/>
          </a:xfrm>
          <a:prstGeom prst="rect">
            <a:avLst/>
          </a:prstGeom>
        </p:spPr>
      </p:pic>
    </p:spTree>
    <p:custDataLst>
      <p:tags r:id="rId1"/>
    </p:custDataLst>
    <p:extLst>
      <p:ext uri="{BB962C8B-B14F-4D97-AF65-F5344CB8AC3E}">
        <p14:creationId xmlns:p14="http://schemas.microsoft.com/office/powerpoint/2010/main" val="252062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 animations pédagogiques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2" y="1278223"/>
            <a:ext cx="392952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Pour </a:t>
            </a:r>
            <a:r>
              <a:rPr lang="fr-FR" altLang="fr-FR" sz="1600" b="1" dirty="0">
                <a:latin typeface="Calibri" panose="020F0502020204030204" pitchFamily="34" charset="0"/>
              </a:rPr>
              <a:t>faciliter</a:t>
            </a:r>
            <a:r>
              <a:rPr lang="fr-FR" altLang="fr-FR" sz="1600" dirty="0">
                <a:latin typeface="Calibri" panose="020F0502020204030204" pitchFamily="34" charset="0"/>
              </a:rPr>
              <a:t> l’enseignement de l’Europe aux </a:t>
            </a:r>
            <a:r>
              <a:rPr lang="fr-FR" altLang="fr-FR" sz="1600" b="1" dirty="0">
                <a:latin typeface="Calibri" panose="020F0502020204030204" pitchFamily="34" charset="0"/>
              </a:rPr>
              <a:t>jeunes</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Des outils pédagogiques adaptés à chaque catégorie d’âge de </a:t>
            </a:r>
            <a:r>
              <a:rPr lang="fr-FR" altLang="fr-FR" sz="1600" b="1" dirty="0">
                <a:latin typeface="Calibri" panose="020F0502020204030204" pitchFamily="34" charset="0"/>
              </a:rPr>
              <a:t>9 à 18 ans</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Directement </a:t>
            </a:r>
            <a:r>
              <a:rPr lang="fr-FR" altLang="fr-FR" sz="1600" b="1" dirty="0">
                <a:latin typeface="Calibri" panose="020F0502020204030204" pitchFamily="34" charset="0"/>
              </a:rPr>
              <a:t>dans les établissements </a:t>
            </a:r>
            <a:r>
              <a:rPr lang="fr-FR" altLang="fr-FR" sz="1600" dirty="0">
                <a:latin typeface="Calibri" panose="020F0502020204030204" pitchFamily="34" charset="0"/>
              </a:rPr>
              <a:t>ou </a:t>
            </a:r>
            <a:r>
              <a:rPr lang="fr-FR" altLang="fr-FR" sz="1600" b="1" dirty="0">
                <a:latin typeface="Calibri" panose="020F0502020204030204" pitchFamily="34" charset="0"/>
              </a:rPr>
              <a:t>dans nos locaux</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Réalisées par nos intervenants </a:t>
            </a:r>
            <a:r>
              <a:rPr lang="fr-FR" altLang="fr-FR" sz="1600" b="1" dirty="0">
                <a:latin typeface="Calibri" panose="020F0502020204030204" pitchFamily="34" charset="0"/>
              </a:rPr>
              <a:t>bénévoles</a:t>
            </a:r>
            <a:r>
              <a:rPr lang="fr-FR" altLang="fr-FR" sz="1600" dirty="0">
                <a:latin typeface="Calibri" panose="020F0502020204030204" pitchFamily="34" charset="0"/>
              </a:rPr>
              <a:t> du Club Europe</a:t>
            </a:r>
          </a:p>
        </p:txBody>
      </p:sp>
      <p:sp>
        <p:nvSpPr>
          <p:cNvPr id="19" name="ZoneTexte 18"/>
          <p:cNvSpPr txBox="1"/>
          <p:nvPr/>
        </p:nvSpPr>
        <p:spPr>
          <a:xfrm>
            <a:off x="2231242" y="3896592"/>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scolaires en 2024 :</a:t>
            </a:r>
          </a:p>
          <a:p>
            <a:pPr>
              <a:defRPr/>
            </a:pPr>
            <a:r>
              <a:rPr lang="fr-FR" sz="1600" b="1" dirty="0">
                <a:latin typeface="Calibri" panose="020F0502020204030204" pitchFamily="34" charset="0"/>
              </a:rPr>
              <a:t>809 </a:t>
            </a:r>
            <a:r>
              <a:rPr lang="fr-FR" sz="1600" dirty="0">
                <a:latin typeface="Calibri" panose="020F0502020204030204" pitchFamily="34" charset="0"/>
              </a:rPr>
              <a:t>animations scolaires pour </a:t>
            </a:r>
            <a:r>
              <a:rPr lang="fr-FR" sz="1600" b="1" dirty="0">
                <a:latin typeface="Calibri" panose="020F0502020204030204" pitchFamily="34" charset="0"/>
              </a:rPr>
              <a:t>22 981 </a:t>
            </a:r>
            <a:r>
              <a:rPr lang="fr-FR" sz="1600" dirty="0">
                <a:latin typeface="Calibri" panose="020F0502020204030204" pitchFamily="34" charset="0"/>
              </a:rPr>
              <a:t>élèves</a:t>
            </a:r>
          </a:p>
        </p:txBody>
      </p:sp>
      <p:grpSp>
        <p:nvGrpSpPr>
          <p:cNvPr id="20" name="Groupe 19"/>
          <p:cNvGrpSpPr/>
          <p:nvPr/>
        </p:nvGrpSpPr>
        <p:grpSpPr>
          <a:xfrm>
            <a:off x="6923097" y="765850"/>
            <a:ext cx="5114974" cy="3902965"/>
            <a:chOff x="3819221" y="1481282"/>
            <a:chExt cx="4710601" cy="3595279"/>
          </a:xfrm>
        </p:grpSpPr>
        <p:pic>
          <p:nvPicPr>
            <p:cNvPr id="21" name="Picture 10" descr="IMG_6651_2"/>
            <p:cNvPicPr>
              <a:picLocks noChangeAspect="1" noChangeArrowheads="1"/>
            </p:cNvPicPr>
            <p:nvPr/>
          </p:nvPicPr>
          <p:blipFill>
            <a:blip r:embed="rId4" cstate="print">
              <a:extLst>
                <a:ext uri="{28A0092B-C50C-407E-A947-70E740481C1C}">
                  <a14:useLocalDpi xmlns:a14="http://schemas.microsoft.com/office/drawing/2010/main" val="0"/>
                </a:ext>
              </a:extLst>
            </a:blip>
            <a:srcRect r="13638"/>
            <a:stretch>
              <a:fillRect/>
            </a:stretch>
          </p:blipFill>
          <p:spPr bwMode="auto">
            <a:xfrm>
              <a:off x="3819221" y="1481282"/>
              <a:ext cx="233076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s://scontent-cdg2-1.xx.fbcdn.net/hphotos-xfp1/t31.0-8/12370921_617987501673954_9029002908491531607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42"/>
            <a:stretch/>
          </p:blipFill>
          <p:spPr bwMode="auto">
            <a:xfrm>
              <a:off x="6151417" y="1484313"/>
              <a:ext cx="237759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scontent-cdg2-1.xx.fbcdn.net/hphotos-xfl1/v/t1.0-9/11028004_567860956686609_7415908137684146066_n.jpg?oh=8dbd567621737a80900185492895df9e&amp;oe=575EE22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258"/>
            <a:stretch/>
          </p:blipFill>
          <p:spPr bwMode="auto">
            <a:xfrm>
              <a:off x="3819221" y="3276561"/>
              <a:ext cx="232180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scontent-cdg2-1.xx.fbcdn.net/hphotos-xft1/t31.0-8/10983333_526675634138475_2671922874133019319_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9822" y="3264238"/>
              <a:ext cx="2400000" cy="18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p:cNvGrpSpPr/>
          <p:nvPr/>
        </p:nvGrpSpPr>
        <p:grpSpPr>
          <a:xfrm>
            <a:off x="295918" y="1302436"/>
            <a:ext cx="1800000" cy="1863674"/>
            <a:chOff x="295918" y="1302436"/>
            <a:chExt cx="1800000" cy="1863674"/>
          </a:xfrm>
        </p:grpSpPr>
        <p:pic>
          <p:nvPicPr>
            <p:cNvPr id="10242" name="Picture 2" descr="Image associée"/>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9250" y="3851164"/>
            <a:ext cx="715035" cy="74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0111747" y="5457837"/>
            <a:ext cx="1542539" cy="276999"/>
          </a:xfrm>
          <a:prstGeom prst="rect">
            <a:avLst/>
          </a:prstGeom>
          <a:noFill/>
        </p:spPr>
        <p:txBody>
          <a:bodyPr wrap="square" rtlCol="0">
            <a:spAutoFit/>
          </a:bodyPr>
          <a:lstStyle/>
          <a:p>
            <a:r>
              <a:rPr lang="fr-FR" sz="1200" i="1" dirty="0">
                <a:solidFill>
                  <a:srgbClr val="869DC8"/>
                </a:solidFill>
              </a:rPr>
              <a:t>Statistiques détaillées</a:t>
            </a:r>
          </a:p>
        </p:txBody>
      </p:sp>
      <p:pic>
        <p:nvPicPr>
          <p:cNvPr id="28" name="Image 27">
            <a:extLst>
              <a:ext uri="{FF2B5EF4-FFF2-40B4-BE49-F238E27FC236}">
                <a16:creationId xmlns:a16="http://schemas.microsoft.com/office/drawing/2014/main" id="{61B149B0-1367-4066-8B55-206EAB04A868}"/>
              </a:ext>
            </a:extLst>
          </p:cNvPr>
          <p:cNvPicPr>
            <a:picLocks noChangeAspect="1"/>
          </p:cNvPicPr>
          <p:nvPr/>
        </p:nvPicPr>
        <p:blipFill>
          <a:blip r:embed="rId11"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mc:Choice xmlns:pslz="http://schemas.microsoft.com/office/powerpoint/2016/slidezoom" Requires="pslz">
          <p:graphicFrame>
            <p:nvGraphicFramePr>
              <p:cNvPr id="6" name="Zoom de diapositive 5">
                <a:extLst>
                  <a:ext uri="{FF2B5EF4-FFF2-40B4-BE49-F238E27FC236}">
                    <a16:creationId xmlns:a16="http://schemas.microsoft.com/office/drawing/2014/main" id="{0AE4D158-D1A7-67D8-6176-4F73BA29F26A}"/>
                  </a:ext>
                </a:extLst>
              </p:cNvPr>
              <p:cNvGraphicFramePr>
                <a:graphicFrameLocks noChangeAspect="1"/>
              </p:cNvGraphicFramePr>
              <p:nvPr>
                <p:extLst>
                  <p:ext uri="{D42A27DB-BD31-4B8C-83A1-F6EECF244321}">
                    <p14:modId xmlns:p14="http://schemas.microsoft.com/office/powerpoint/2010/main" val="2636157871"/>
                  </p:ext>
                </p:extLst>
              </p:nvPr>
            </p:nvGraphicFramePr>
            <p:xfrm>
              <a:off x="10247196" y="4696425"/>
              <a:ext cx="1234564" cy="694442"/>
            </p:xfrm>
            <a:graphic>
              <a:graphicData uri="http://schemas.microsoft.com/office/powerpoint/2016/slidezoom">
                <pslz:sldZm>
                  <pslz:sldZmObj sldId="331" cId="3821659324">
                    <pslz:zmPr id="{58699C06-FD5E-4552-A19F-8E331559D384}" returnToParent="0" transitionDur="1000">
                      <p166:blipFill xmlns:p166="http://schemas.microsoft.com/office/powerpoint/2016/6/main">
                        <a:blip r:embed="rId12"/>
                        <a:stretch>
                          <a:fillRect/>
                        </a:stretch>
                      </p166:blipFill>
                      <p166:spPr xmlns:p166="http://schemas.microsoft.com/office/powerpoint/2016/6/main">
                        <a:xfrm>
                          <a:off x="0" y="0"/>
                          <a:ext cx="1234564" cy="694442"/>
                        </a:xfrm>
                        <a:prstGeom prst="rect">
                          <a:avLst/>
                        </a:prstGeom>
                        <a:ln w="57150">
                          <a:solidFill>
                            <a:prstClr val="ltGray"/>
                          </a:solidFill>
                        </a:ln>
                      </p166:spPr>
                    </pslz:zmPr>
                  </pslz:sldZmObj>
                </pslz:sldZm>
              </a:graphicData>
            </a:graphic>
          </p:graphicFrame>
        </mc:Choice>
        <mc:Fallback>
          <p:pic>
            <p:nvPicPr>
              <p:cNvPr id="6" name="Zoom de diapositive 5">
                <a:extLst>
                  <a:ext uri="{FF2B5EF4-FFF2-40B4-BE49-F238E27FC236}">
                    <a16:creationId xmlns:a16="http://schemas.microsoft.com/office/drawing/2014/main" id="{0AE4D158-D1A7-67D8-6176-4F73BA29F26A}"/>
                  </a:ext>
                </a:extLst>
              </p:cNvPr>
              <p:cNvPicPr>
                <a:picLocks noGrp="1" noRot="1" noChangeAspect="1" noMove="1" noResize="1" noEditPoints="1" noAdjustHandles="1" noChangeArrowheads="1" noChangeShapeType="1"/>
              </p:cNvPicPr>
              <p:nvPr/>
            </p:nvPicPr>
            <p:blipFill>
              <a:blip r:embed="rId12"/>
              <a:stretch>
                <a:fillRect/>
              </a:stretch>
            </p:blipFill>
            <p:spPr>
              <a:xfrm>
                <a:off x="10247196" y="4696425"/>
                <a:ext cx="1234564" cy="694442"/>
              </a:xfrm>
              <a:prstGeom prst="rect">
                <a:avLst/>
              </a:prstGeom>
              <a:ln w="57150">
                <a:solidFill>
                  <a:prstClr val="ltGray"/>
                </a:solidFill>
              </a:ln>
            </p:spPr>
          </p:pic>
        </mc:Fallback>
      </mc:AlternateContent>
    </p:spTree>
    <p:custDataLst>
      <p:tags r:id="rId1"/>
    </p:custDataLst>
    <p:extLst>
      <p:ext uri="{BB962C8B-B14F-4D97-AF65-F5344CB8AC3E}">
        <p14:creationId xmlns:p14="http://schemas.microsoft.com/office/powerpoint/2010/main" val="397469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 animations pédagogiques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8" name="Image 27">
            <a:extLst>
              <a:ext uri="{FF2B5EF4-FFF2-40B4-BE49-F238E27FC236}">
                <a16:creationId xmlns:a16="http://schemas.microsoft.com/office/drawing/2014/main" id="{61B149B0-1367-4066-8B55-206EAB04A868}"/>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6" name="Image 5">
            <a:extLst>
              <a:ext uri="{FF2B5EF4-FFF2-40B4-BE49-F238E27FC236}">
                <a16:creationId xmlns:a16="http://schemas.microsoft.com/office/drawing/2014/main" id="{349C0C1B-0B2E-4440-982A-C8AD08DEDF74}"/>
              </a:ext>
            </a:extLst>
          </p:cNvPr>
          <p:cNvPicPr>
            <a:picLocks noChangeAspect="1"/>
          </p:cNvPicPr>
          <p:nvPr/>
        </p:nvPicPr>
        <p:blipFill rotWithShape="1">
          <a:blip r:embed="rId5"/>
          <a:srcRect l="20550" t="24133" r="22075" b="39142"/>
          <a:stretch/>
        </p:blipFill>
        <p:spPr>
          <a:xfrm>
            <a:off x="91440" y="724857"/>
            <a:ext cx="5400000" cy="1944261"/>
          </a:xfrm>
          <a:prstGeom prst="rect">
            <a:avLst/>
          </a:prstGeom>
        </p:spPr>
      </p:pic>
      <p:pic>
        <p:nvPicPr>
          <p:cNvPr id="9" name="Image 8">
            <a:extLst>
              <a:ext uri="{FF2B5EF4-FFF2-40B4-BE49-F238E27FC236}">
                <a16:creationId xmlns:a16="http://schemas.microsoft.com/office/drawing/2014/main" id="{41C122B7-40C8-425A-B1A0-CF20EA99EA0B}"/>
              </a:ext>
            </a:extLst>
          </p:cNvPr>
          <p:cNvPicPr>
            <a:picLocks noChangeAspect="1"/>
          </p:cNvPicPr>
          <p:nvPr/>
        </p:nvPicPr>
        <p:blipFill rotWithShape="1">
          <a:blip r:embed="rId6"/>
          <a:srcRect l="20325" t="23867" r="22450" b="37466"/>
          <a:stretch/>
        </p:blipFill>
        <p:spPr>
          <a:xfrm>
            <a:off x="6667501" y="724857"/>
            <a:ext cx="5114730" cy="1944000"/>
          </a:xfrm>
          <a:prstGeom prst="rect">
            <a:avLst/>
          </a:prstGeom>
        </p:spPr>
      </p:pic>
      <mc:AlternateContent xmlns:mc="http://schemas.openxmlformats.org/markup-compatibility/2006">
        <mc:Choice xmlns:pslz="http://schemas.microsoft.com/office/powerpoint/2016/slidezoom" Requires="pslz">
          <p:graphicFrame>
            <p:nvGraphicFramePr>
              <p:cNvPr id="3" name="Zoom de diapositive 2">
                <a:extLst>
                  <a:ext uri="{FF2B5EF4-FFF2-40B4-BE49-F238E27FC236}">
                    <a16:creationId xmlns:a16="http://schemas.microsoft.com/office/drawing/2014/main" id="{9BA96BFB-7E7F-E323-E8F9-E391C5B5B5D2}"/>
                  </a:ext>
                </a:extLst>
              </p:cNvPr>
              <p:cNvGraphicFramePr>
                <a:graphicFrameLocks noChangeAspect="1"/>
              </p:cNvGraphicFramePr>
              <p:nvPr>
                <p:extLst>
                  <p:ext uri="{D42A27DB-BD31-4B8C-83A1-F6EECF244321}">
                    <p14:modId xmlns:p14="http://schemas.microsoft.com/office/powerpoint/2010/main" val="1415686077"/>
                  </p:ext>
                </p:extLst>
              </p:nvPr>
            </p:nvGraphicFramePr>
            <p:xfrm>
              <a:off x="8032940" y="3437295"/>
              <a:ext cx="2592873" cy="1458491"/>
            </p:xfrm>
            <a:graphic>
              <a:graphicData uri="http://schemas.microsoft.com/office/powerpoint/2016/slidezoom">
                <pslz:sldZm>
                  <pslz:sldZmObj sldId="315" cId="906266597">
                    <pslz:zmPr id="{347DBFDA-7058-4D02-A814-2A3CBB0D4D40}" returnToParent="0" transitionDur="1000">
                      <p166:blipFill xmlns:p166="http://schemas.microsoft.com/office/powerpoint/2016/6/main">
                        <a:blip r:embed="rId7"/>
                        <a:stretch>
                          <a:fillRect/>
                        </a:stretch>
                      </p166:blipFill>
                      <p166:spPr xmlns:p166="http://schemas.microsoft.com/office/powerpoint/2016/6/main">
                        <a:xfrm>
                          <a:off x="0" y="0"/>
                          <a:ext cx="2592873" cy="1458491"/>
                        </a:xfrm>
                        <a:prstGeom prst="rect">
                          <a:avLst/>
                        </a:prstGeom>
                        <a:ln w="57150">
                          <a:solidFill>
                            <a:prstClr val="ltGray"/>
                          </a:solidFill>
                        </a:ln>
                      </p166:spPr>
                    </pslz:zmPr>
                  </pslz:sldZmObj>
                </pslz:sldZm>
              </a:graphicData>
            </a:graphic>
          </p:graphicFrame>
        </mc:Choice>
        <mc:Fallback>
          <p:pic>
            <p:nvPicPr>
              <p:cNvPr id="3" name="Zoom de diapositive 2">
                <a:extLst>
                  <a:ext uri="{FF2B5EF4-FFF2-40B4-BE49-F238E27FC236}">
                    <a16:creationId xmlns:a16="http://schemas.microsoft.com/office/drawing/2014/main" id="{9BA96BFB-7E7F-E323-E8F9-E391C5B5B5D2}"/>
                  </a:ext>
                </a:extLst>
              </p:cNvPr>
              <p:cNvPicPr>
                <a:picLocks noGrp="1" noRot="1" noChangeAspect="1" noMove="1" noResize="1" noEditPoints="1" noAdjustHandles="1" noChangeArrowheads="1" noChangeShapeType="1"/>
              </p:cNvPicPr>
              <p:nvPr/>
            </p:nvPicPr>
            <p:blipFill>
              <a:blip r:embed="rId7"/>
              <a:stretch>
                <a:fillRect/>
              </a:stretch>
            </p:blipFill>
            <p:spPr>
              <a:xfrm>
                <a:off x="8032940" y="3437295"/>
                <a:ext cx="2592873" cy="1458491"/>
              </a:xfrm>
              <a:prstGeom prst="rect">
                <a:avLst/>
              </a:prstGeom>
              <a:ln w="57150">
                <a:solidFill>
                  <a:prstClr val="ltGray"/>
                </a:solidFill>
              </a:ln>
            </p:spPr>
          </p:pic>
        </mc:Fallback>
      </mc:AlternateContent>
      <p:sp>
        <p:nvSpPr>
          <p:cNvPr id="7" name="ZoneTexte 6">
            <a:extLst>
              <a:ext uri="{FF2B5EF4-FFF2-40B4-BE49-F238E27FC236}">
                <a16:creationId xmlns:a16="http://schemas.microsoft.com/office/drawing/2014/main" id="{F51BFE33-D661-D904-C141-BDF22483CF98}"/>
              </a:ext>
            </a:extLst>
          </p:cNvPr>
          <p:cNvSpPr txBox="1"/>
          <p:nvPr/>
        </p:nvSpPr>
        <p:spPr>
          <a:xfrm>
            <a:off x="8440462" y="3087874"/>
            <a:ext cx="2227539" cy="276999"/>
          </a:xfrm>
          <a:prstGeom prst="rect">
            <a:avLst/>
          </a:prstGeom>
          <a:noFill/>
        </p:spPr>
        <p:txBody>
          <a:bodyPr wrap="square" rtlCol="0">
            <a:spAutoFit/>
          </a:bodyPr>
          <a:lstStyle/>
          <a:p>
            <a:r>
              <a:rPr lang="fr-FR" sz="1200" i="1" dirty="0">
                <a:solidFill>
                  <a:srgbClr val="869DC8"/>
                </a:solidFill>
              </a:rPr>
              <a:t>Détail des animations</a:t>
            </a:r>
          </a:p>
        </p:txBody>
      </p:sp>
      <p:pic>
        <p:nvPicPr>
          <p:cNvPr id="14" name="Image 13">
            <a:extLst>
              <a:ext uri="{FF2B5EF4-FFF2-40B4-BE49-F238E27FC236}">
                <a16:creationId xmlns:a16="http://schemas.microsoft.com/office/drawing/2014/main" id="{3A6C95EF-D62D-0BFA-5CCA-B4E57683D158}"/>
              </a:ext>
            </a:extLst>
          </p:cNvPr>
          <p:cNvPicPr>
            <a:picLocks noChangeAspect="1"/>
          </p:cNvPicPr>
          <p:nvPr/>
        </p:nvPicPr>
        <p:blipFill>
          <a:blip r:embed="rId8"/>
          <a:stretch>
            <a:fillRect/>
          </a:stretch>
        </p:blipFill>
        <p:spPr>
          <a:xfrm>
            <a:off x="159551" y="3148131"/>
            <a:ext cx="5363324" cy="2081503"/>
          </a:xfrm>
          <a:prstGeom prst="rect">
            <a:avLst/>
          </a:prstGeom>
        </p:spPr>
      </p:pic>
    </p:spTree>
    <p:custDataLst>
      <p:tags r:id="rId1"/>
    </p:custDataLst>
    <p:extLst>
      <p:ext uri="{BB962C8B-B14F-4D97-AF65-F5344CB8AC3E}">
        <p14:creationId xmlns:p14="http://schemas.microsoft.com/office/powerpoint/2010/main" val="241582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Les activités grand public</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1026" name="Picture 2" descr="Conférence interactive - impro2 - Organisme de formation par l ..."/>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120" y="1064511"/>
            <a:ext cx="1766014" cy="1766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s://scontent-cdg2-1.xx.fbcdn.net/hphotos-xtf1/t31.0-8/10631147_543390789133626_7570494719161559306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147" y="887454"/>
            <a:ext cx="5162733" cy="387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7A104C12-B2C5-4441-BF07-9242A632E156}"/>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 name="Image 2">
            <a:extLst>
              <a:ext uri="{FF2B5EF4-FFF2-40B4-BE49-F238E27FC236}">
                <a16:creationId xmlns:a16="http://schemas.microsoft.com/office/drawing/2014/main" id="{F2A2B3A4-234C-77F8-4F27-04B396F0BE60}"/>
              </a:ext>
            </a:extLst>
          </p:cNvPr>
          <p:cNvPicPr>
            <a:picLocks noChangeAspect="1"/>
          </p:cNvPicPr>
          <p:nvPr/>
        </p:nvPicPr>
        <p:blipFill rotWithShape="1">
          <a:blip r:embed="rId7"/>
          <a:srcRect l="22275" t="38400" r="41275" b="15417"/>
          <a:stretch/>
        </p:blipFill>
        <p:spPr>
          <a:xfrm>
            <a:off x="2075688" y="1650490"/>
            <a:ext cx="4443984" cy="3167209"/>
          </a:xfrm>
          <a:prstGeom prst="rect">
            <a:avLst/>
          </a:prstGeom>
        </p:spPr>
      </p:pic>
    </p:spTree>
    <p:custDataLst>
      <p:tags r:id="rId1"/>
    </p:custDataLst>
    <p:extLst>
      <p:ext uri="{BB962C8B-B14F-4D97-AF65-F5344CB8AC3E}">
        <p14:creationId xmlns:p14="http://schemas.microsoft.com/office/powerpoint/2010/main" val="4277861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Le Club Europe</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31" name="Text Box 11"/>
          <p:cNvSpPr txBox="1">
            <a:spLocks noChangeArrowheads="1"/>
          </p:cNvSpPr>
          <p:nvPr/>
        </p:nvSpPr>
        <p:spPr bwMode="auto">
          <a:xfrm>
            <a:off x="1522532" y="1190312"/>
            <a:ext cx="392957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Un réseau d’intervenants </a:t>
            </a:r>
            <a:r>
              <a:rPr lang="fr-FR" altLang="fr-FR" sz="1600" b="1" dirty="0">
                <a:latin typeface="Calibri" panose="020F0502020204030204" pitchFamily="34" charset="0"/>
              </a:rPr>
              <a:t>bénévoles</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Créé en 2003</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Réalise des animations pédagogiques dans les </a:t>
            </a:r>
            <a:r>
              <a:rPr lang="fr-FR" altLang="fr-FR" sz="1600" b="1" dirty="0">
                <a:latin typeface="Calibri" panose="020F0502020204030204" pitchFamily="34" charset="0"/>
              </a:rPr>
              <a:t>établissements scolaires</a:t>
            </a:r>
          </a:p>
          <a:p>
            <a:pPr eaLnBrk="1" hangingPunct="1">
              <a:spcBef>
                <a:spcPct val="50000"/>
              </a:spcBef>
              <a:buFont typeface="Wingdings 3" panose="05040102010807070707" pitchFamily="18" charset="2"/>
              <a:buChar char="Ò"/>
            </a:pPr>
            <a:r>
              <a:rPr lang="fr-FR" altLang="fr-FR" sz="1600" b="1" dirty="0">
                <a:latin typeface="Calibri" panose="020F0502020204030204" pitchFamily="34" charset="0"/>
              </a:rPr>
              <a:t>Partage</a:t>
            </a:r>
            <a:r>
              <a:rPr lang="fr-FR" altLang="fr-FR" sz="1600" dirty="0">
                <a:latin typeface="Calibri" panose="020F0502020204030204" pitchFamily="34" charset="0"/>
              </a:rPr>
              <a:t> ses connaissances avec les </a:t>
            </a:r>
            <a:r>
              <a:rPr lang="fr-FR" altLang="fr-FR" sz="1600" b="1" dirty="0">
                <a:latin typeface="Calibri" panose="020F0502020204030204" pitchFamily="34" charset="0"/>
              </a:rPr>
              <a:t>citoyens</a:t>
            </a:r>
            <a:r>
              <a:rPr lang="fr-FR" altLang="fr-FR" sz="1600" dirty="0">
                <a:latin typeface="Calibri" panose="020F0502020204030204" pitchFamily="34" charset="0"/>
              </a:rPr>
              <a:t> alsaciens </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Se déplace à travers </a:t>
            </a:r>
            <a:r>
              <a:rPr lang="fr-FR" altLang="fr-FR" sz="1600" b="1" dirty="0">
                <a:latin typeface="Calibri" panose="020F0502020204030204" pitchFamily="34" charset="0"/>
              </a:rPr>
              <a:t>toute l'Alsace </a:t>
            </a:r>
          </a:p>
          <a:p>
            <a:pPr eaLnBrk="1" hangingPunct="1">
              <a:spcBef>
                <a:spcPct val="50000"/>
              </a:spcBef>
              <a:buFont typeface="Wingdings 3" panose="05040102010807070707" pitchFamily="18" charset="2"/>
              <a:buChar char="Ò"/>
            </a:pPr>
            <a:r>
              <a:rPr lang="fr-FR" altLang="fr-FR" sz="1600" dirty="0">
                <a:latin typeface="Calibri" panose="020F0502020204030204" pitchFamily="34" charset="0"/>
              </a:rPr>
              <a:t>Compte </a:t>
            </a:r>
            <a:r>
              <a:rPr lang="fr-FR" altLang="fr-FR" sz="1600" b="1" dirty="0">
                <a:latin typeface="Calibri" panose="020F0502020204030204" pitchFamily="34" charset="0"/>
              </a:rPr>
              <a:t>35 membres </a:t>
            </a:r>
            <a:r>
              <a:rPr lang="fr-FR" altLang="fr-FR" sz="1600" dirty="0">
                <a:latin typeface="Calibri" panose="020F0502020204030204" pitchFamily="34" charset="0"/>
              </a:rPr>
              <a:t>actifs</a:t>
            </a:r>
          </a:p>
        </p:txBody>
      </p:sp>
      <p:pic>
        <p:nvPicPr>
          <p:cNvPr id="32" name="Picture 12" descr="https://scontent-cdg2-1.xx.fbcdn.net/hphotos-xpf1/t31.0-8/10983333_526675634138475_2671922874133019319_o.jpg"/>
          <p:cNvPicPr>
            <a:picLocks noChangeAspect="1" noChangeArrowheads="1"/>
          </p:cNvPicPr>
          <p:nvPr/>
        </p:nvPicPr>
        <p:blipFill>
          <a:blip r:embed="rId4">
            <a:extLst>
              <a:ext uri="{28A0092B-C50C-407E-A947-70E740481C1C}">
                <a14:useLocalDpi xmlns:a14="http://schemas.microsoft.com/office/drawing/2010/main" val="0"/>
              </a:ext>
            </a:extLst>
          </a:blip>
          <a:srcRect t="9889"/>
          <a:stretch>
            <a:fillRect/>
          </a:stretch>
        </p:blipFill>
        <p:spPr bwMode="auto">
          <a:xfrm>
            <a:off x="6373367" y="765805"/>
            <a:ext cx="5578287" cy="377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1382630" y="4828745"/>
            <a:ext cx="3852143" cy="830997"/>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fr-FR" sz="1600" dirty="0">
                <a:latin typeface="Calibri" panose="020F0502020204030204" pitchFamily="34" charset="0"/>
              </a:rPr>
              <a:t>Le Club Europe depuis 2003 :</a:t>
            </a:r>
          </a:p>
          <a:p>
            <a:pPr>
              <a:defRPr/>
            </a:pPr>
            <a:r>
              <a:rPr lang="fr-FR" sz="1600" b="1" dirty="0">
                <a:latin typeface="Calibri" panose="020F0502020204030204" pitchFamily="34" charset="0"/>
              </a:rPr>
              <a:t>9 000</a:t>
            </a:r>
            <a:r>
              <a:rPr lang="fr-FR" sz="1600" dirty="0">
                <a:latin typeface="Calibri" panose="020F0502020204030204" pitchFamily="34" charset="0"/>
              </a:rPr>
              <a:t> animations scolaires pour plus de </a:t>
            </a:r>
            <a:r>
              <a:rPr lang="fr-FR" sz="1600" b="1" dirty="0">
                <a:latin typeface="Calibri" panose="020F0502020204030204" pitchFamily="34" charset="0"/>
              </a:rPr>
              <a:t>230.000</a:t>
            </a:r>
            <a:r>
              <a:rPr lang="fr-FR" sz="1600" dirty="0">
                <a:latin typeface="Calibri" panose="020F0502020204030204" pitchFamily="34" charset="0"/>
              </a:rPr>
              <a:t> élèves</a:t>
            </a:r>
          </a:p>
        </p:txBody>
      </p:sp>
      <p:pic>
        <p:nvPicPr>
          <p:cNvPr id="9218" name="Picture 2" descr="Résultat de recherche d'images pour &quot;picto intervenant&quot;"/>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83" y="941197"/>
            <a:ext cx="14287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0801" y="4969343"/>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9778949" y="5500485"/>
            <a:ext cx="2227539" cy="276999"/>
          </a:xfrm>
          <a:prstGeom prst="rect">
            <a:avLst/>
          </a:prstGeom>
          <a:noFill/>
        </p:spPr>
        <p:txBody>
          <a:bodyPr wrap="square" rtlCol="0">
            <a:spAutoFit/>
          </a:bodyPr>
          <a:lstStyle/>
          <a:p>
            <a:r>
              <a:rPr lang="fr-FR" sz="1200" i="1" dirty="0">
                <a:solidFill>
                  <a:srgbClr val="869DC8"/>
                </a:solidFill>
              </a:rPr>
              <a:t>Club Europe - fonctionnement</a:t>
            </a:r>
          </a:p>
        </p:txBody>
      </p:sp>
      <p:pic>
        <p:nvPicPr>
          <p:cNvPr id="18" name="Image 17">
            <a:extLst>
              <a:ext uri="{FF2B5EF4-FFF2-40B4-BE49-F238E27FC236}">
                <a16:creationId xmlns:a16="http://schemas.microsoft.com/office/drawing/2014/main" id="{5BCC066C-A9EF-4CA7-97A0-C39E3F71C90B}"/>
              </a:ext>
            </a:extLst>
          </p:cNvPr>
          <p:cNvPicPr>
            <a:picLocks noChangeAspect="1"/>
          </p:cNvPicPr>
          <p:nvPr/>
        </p:nvPicPr>
        <p:blipFill>
          <a:blip r:embed="rId7"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205259E4-5923-62BB-59C3-E4E9C16D9BA8}"/>
                  </a:ext>
                </a:extLst>
              </p:cNvPr>
              <p:cNvGraphicFramePr>
                <a:graphicFrameLocks noChangeAspect="1"/>
              </p:cNvGraphicFramePr>
              <p:nvPr>
                <p:extLst>
                  <p:ext uri="{D42A27DB-BD31-4B8C-83A1-F6EECF244321}">
                    <p14:modId xmlns:p14="http://schemas.microsoft.com/office/powerpoint/2010/main" val="2149777217"/>
                  </p:ext>
                </p:extLst>
              </p:nvPr>
            </p:nvGraphicFramePr>
            <p:xfrm>
              <a:off x="9842292" y="4601620"/>
              <a:ext cx="1610462" cy="905885"/>
            </p:xfrm>
            <a:graphic>
              <a:graphicData uri="http://schemas.microsoft.com/office/powerpoint/2016/slidezoom">
                <pslz:sldZm>
                  <pslz:sldZmObj sldId="338" cId="1164073011">
                    <pslz:zmPr id="{15523987-723A-494E-841A-63017A7D3DE2}" returnToParent="0" transitionDur="1000">
                      <p166:blipFill xmlns:p166="http://schemas.microsoft.com/office/powerpoint/2016/6/main">
                        <a:blip r:embed="rId8"/>
                        <a:stretch>
                          <a:fillRect/>
                        </a:stretch>
                      </p166:blipFill>
                      <p166:spPr xmlns:p166="http://schemas.microsoft.com/office/powerpoint/2016/6/main">
                        <a:xfrm>
                          <a:off x="0" y="0"/>
                          <a:ext cx="1610462" cy="905885"/>
                        </a:xfrm>
                        <a:prstGeom prst="rect">
                          <a:avLst/>
                        </a:prstGeom>
                        <a:ln w="57150">
                          <a:solidFill>
                            <a:prstClr val="ltGray"/>
                          </a:solidFill>
                        </a:ln>
                      </p166:spPr>
                    </pslz:zmPr>
                  </pslz:sldZmObj>
                </pslz:sldZm>
              </a:graphicData>
            </a:graphic>
          </p:graphicFrame>
        </mc:Choice>
        <mc:Fallback xmlns="">
          <p:pic>
            <p:nvPicPr>
              <p:cNvPr id="5" name="Zoom de diapositive 4">
                <a:hlinkClick r:id="rId9" action="ppaction://hlinksldjump"/>
                <a:extLst>
                  <a:ext uri="{FF2B5EF4-FFF2-40B4-BE49-F238E27FC236}">
                    <a16:creationId xmlns:a16="http://schemas.microsoft.com/office/drawing/2014/main" id="{205259E4-5923-62BB-59C3-E4E9C16D9BA8}"/>
                  </a:ext>
                </a:extLst>
              </p:cNvPr>
              <p:cNvPicPr>
                <a:picLocks noGrp="1" noRot="1" noChangeAspect="1" noMove="1" noResize="1" noEditPoints="1" noAdjustHandles="1" noChangeArrowheads="1" noChangeShapeType="1"/>
              </p:cNvPicPr>
              <p:nvPr/>
            </p:nvPicPr>
            <p:blipFill>
              <a:blip r:embed="rId10"/>
              <a:stretch>
                <a:fillRect/>
              </a:stretch>
            </p:blipFill>
            <p:spPr>
              <a:xfrm>
                <a:off x="9842292" y="4601620"/>
                <a:ext cx="1610462" cy="905885"/>
              </a:xfrm>
              <a:prstGeom prst="rect">
                <a:avLst/>
              </a:prstGeom>
              <a:ln w="57150">
                <a:solidFill>
                  <a:prstClr val="ltGray"/>
                </a:solidFill>
              </a:ln>
            </p:spPr>
          </p:pic>
        </mc:Fallback>
      </mc:AlternateContent>
      <p:pic>
        <p:nvPicPr>
          <p:cNvPr id="35" name="Image 1">
            <a:hlinkClick r:id="rId9" action="ppaction://hlinksldjump"/>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411664" y="4749999"/>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2907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Stands d’information</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186488" y="1064050"/>
            <a:ext cx="410863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 typeface="Calibri" panose="020F0502020204030204" pitchFamily="34" charset="0"/>
              <a:buChar char="→"/>
            </a:pPr>
            <a:r>
              <a:rPr lang="fr-FR" altLang="fr-FR" sz="1600" dirty="0">
                <a:latin typeface="Calibri" panose="020F0502020204030204" pitchFamily="34" charset="0"/>
              </a:rPr>
              <a:t>Fête de l’Europe</a:t>
            </a:r>
          </a:p>
          <a:p>
            <a:pPr>
              <a:spcBef>
                <a:spcPct val="50000"/>
              </a:spcBef>
              <a:buFont typeface="Calibri" panose="020F0502020204030204" pitchFamily="34" charset="0"/>
              <a:buChar char="→"/>
            </a:pPr>
            <a:r>
              <a:rPr lang="fr-FR" altLang="fr-FR" sz="1600" dirty="0">
                <a:latin typeface="Calibri" panose="020F0502020204030204" pitchFamily="34" charset="0"/>
              </a:rPr>
              <a:t>Mois de l’Europe en Grand Est</a:t>
            </a:r>
          </a:p>
          <a:p>
            <a:pPr>
              <a:spcBef>
                <a:spcPct val="50000"/>
              </a:spcBef>
              <a:buFont typeface="Calibri" panose="020F0502020204030204" pitchFamily="34" charset="0"/>
              <a:buChar char="→"/>
            </a:pPr>
            <a:r>
              <a:rPr lang="fr-FR" altLang="fr-FR" sz="1600" dirty="0">
                <a:latin typeface="Calibri" panose="020F0502020204030204" pitchFamily="34" charset="0"/>
              </a:rPr>
              <a:t>Portes ouvertes du </a:t>
            </a:r>
            <a:r>
              <a:rPr lang="fr-FR" altLang="fr-FR" sz="1600" b="1" dirty="0">
                <a:latin typeface="Calibri" panose="020F0502020204030204" pitchFamily="34" charset="0"/>
              </a:rPr>
              <a:t>Parlement européen</a:t>
            </a:r>
          </a:p>
          <a:p>
            <a:pPr>
              <a:spcBef>
                <a:spcPct val="50000"/>
              </a:spcBef>
              <a:buFont typeface="Calibri" panose="020F0502020204030204" pitchFamily="34" charset="0"/>
              <a:buChar char="→"/>
            </a:pPr>
            <a:r>
              <a:rPr lang="fr-FR" altLang="fr-FR" sz="1600" dirty="0">
                <a:latin typeface="Calibri" panose="020F0502020204030204" pitchFamily="34" charset="0"/>
              </a:rPr>
              <a:t>Salon de l’emploi</a:t>
            </a:r>
          </a:p>
          <a:p>
            <a:pPr>
              <a:spcBef>
                <a:spcPct val="50000"/>
              </a:spcBef>
              <a:buFont typeface="Calibri" panose="020F0502020204030204" pitchFamily="34" charset="0"/>
              <a:buChar char="→"/>
            </a:pPr>
            <a:r>
              <a:rPr lang="fr-FR" altLang="fr-FR" sz="1600" dirty="0">
                <a:latin typeface="Calibri" panose="020F0502020204030204" pitchFamily="34" charset="0"/>
              </a:rPr>
              <a:t>Pour informer le </a:t>
            </a:r>
            <a:r>
              <a:rPr lang="fr-FR" altLang="fr-FR" sz="1600" b="1" dirty="0">
                <a:latin typeface="Calibri" panose="020F0502020204030204" pitchFamily="34" charset="0"/>
              </a:rPr>
              <a:t>grand public </a:t>
            </a:r>
            <a:r>
              <a:rPr lang="fr-FR" altLang="fr-FR" sz="1600" dirty="0">
                <a:latin typeface="Calibri" panose="020F0502020204030204" pitchFamily="34" charset="0"/>
              </a:rPr>
              <a:t>au moyen de discussions, brochures, quiz, jeux,...</a:t>
            </a:r>
          </a:p>
        </p:txBody>
      </p:sp>
      <p:pic>
        <p:nvPicPr>
          <p:cNvPr id="18" name="Picture 14" descr="310112_254045691401472_1420955520_n"/>
          <p:cNvPicPr>
            <a:picLocks noChangeAspect="1" noChangeArrowheads="1"/>
          </p:cNvPicPr>
          <p:nvPr/>
        </p:nvPicPr>
        <p:blipFill>
          <a:blip r:embed="rId4">
            <a:extLst>
              <a:ext uri="{28A0092B-C50C-407E-A947-70E740481C1C}">
                <a14:useLocalDpi xmlns:a14="http://schemas.microsoft.com/office/drawing/2010/main" val="0"/>
              </a:ext>
            </a:extLst>
          </a:blip>
          <a:srcRect t="30116"/>
          <a:stretch>
            <a:fillRect/>
          </a:stretch>
        </p:blipFill>
        <p:spPr bwMode="auto">
          <a:xfrm>
            <a:off x="7374665" y="1176116"/>
            <a:ext cx="43926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https://scontent-cdg2-1.xx.fbcdn.net/hphotos-xpf1/v/t1.0-9/11200809_547257438746961_299374399903568764_n.jpg?oh=f1b127bcaf375d405426fc2fdf44b685&amp;oe=56A7599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426" y="3917191"/>
            <a:ext cx="192099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https://scontent-cdg2-1.xx.fbcdn.net/hphotos-xtf1/v/t1.0-9/10641248_545236598949045_3672245504107768708_n.jpg?oh=58f5c95e1894d5ae4cf0a88b7e2f495f&amp;oe=56A297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6085" y="3817316"/>
            <a:ext cx="20637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Picto-France"/>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563" y="960885"/>
            <a:ext cx="1704265" cy="171046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375A5303-2AE9-4051-A454-9916FAE6D4DB}"/>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 name="Image 2" descr="Une image contenant herbe, arbre, ciel, extérieur&#10;&#10;Description générée automatiquement">
            <a:extLst>
              <a:ext uri="{FF2B5EF4-FFF2-40B4-BE49-F238E27FC236}">
                <a16:creationId xmlns:a16="http://schemas.microsoft.com/office/drawing/2014/main" id="{66FA9B60-0728-4FEE-B30F-31DCCE9FB6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89" y="3917191"/>
            <a:ext cx="1920000" cy="1440000"/>
          </a:xfrm>
          <a:prstGeom prst="rect">
            <a:avLst/>
          </a:prstGeom>
        </p:spPr>
      </p:pic>
      <p:pic>
        <p:nvPicPr>
          <p:cNvPr id="10" name="Image 9" descr="Une image contenant texte, personne, intérieur, guichet&#10;&#10;Description générée automatiquement">
            <a:extLst>
              <a:ext uri="{FF2B5EF4-FFF2-40B4-BE49-F238E27FC236}">
                <a16:creationId xmlns:a16="http://schemas.microsoft.com/office/drawing/2014/main" id="{80DAAB1B-A7AD-463D-B437-FE63CCD6AF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1101" y="3917191"/>
            <a:ext cx="1920000" cy="1440000"/>
          </a:xfrm>
          <a:prstGeom prst="rect">
            <a:avLst/>
          </a:prstGeom>
        </p:spPr>
      </p:pic>
      <p:pic>
        <p:nvPicPr>
          <p:cNvPr id="21" name="Image 20" descr="Une image contenant texte, intérieur, plat, plusieurs&#10;&#10;Description générée automatiquement">
            <a:extLst>
              <a:ext uri="{FF2B5EF4-FFF2-40B4-BE49-F238E27FC236}">
                <a16:creationId xmlns:a16="http://schemas.microsoft.com/office/drawing/2014/main" id="{0B95CBA9-E26B-424B-9EEC-7770E211A3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0827" y="3917191"/>
            <a:ext cx="1916451" cy="1440000"/>
          </a:xfrm>
          <a:prstGeom prst="rect">
            <a:avLst/>
          </a:prstGeom>
        </p:spPr>
      </p:pic>
      <p:pic>
        <p:nvPicPr>
          <p:cNvPr id="5122" name="Picture 2" descr="Peut être une image de 11 personnes et plein air">
            <a:extLst>
              <a:ext uri="{FF2B5EF4-FFF2-40B4-BE49-F238E27FC236}">
                <a16:creationId xmlns:a16="http://schemas.microsoft.com/office/drawing/2014/main" id="{43293EEF-F878-2169-743C-7C956C196F4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745" t="38550" r="24504" b="16822"/>
          <a:stretch/>
        </p:blipFill>
        <p:spPr bwMode="auto">
          <a:xfrm>
            <a:off x="2027750" y="3907473"/>
            <a:ext cx="1542741" cy="14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921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1" y="-2211"/>
            <a:ext cx="12192001"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Emissions de radio</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177861" y="1609224"/>
            <a:ext cx="410863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 typeface="Calibri" panose="020F0502020204030204" pitchFamily="34" charset="0"/>
              <a:buChar char="→"/>
            </a:pPr>
            <a:r>
              <a:rPr lang="fr-FR" altLang="fr-FR" sz="1600" dirty="0">
                <a:latin typeface="Calibri" panose="020F0502020204030204" pitchFamily="34" charset="0"/>
              </a:rPr>
              <a:t>Fréquence Europe sur </a:t>
            </a:r>
            <a:r>
              <a:rPr lang="fr-FR" altLang="fr-FR" sz="1600" b="1" dirty="0">
                <a:latin typeface="Calibri" panose="020F0502020204030204" pitchFamily="34" charset="0"/>
              </a:rPr>
              <a:t>Radio </a:t>
            </a:r>
            <a:r>
              <a:rPr lang="fr-FR" altLang="fr-FR" sz="1600" b="1" dirty="0" err="1">
                <a:latin typeface="Calibri" panose="020F0502020204030204" pitchFamily="34" charset="0"/>
              </a:rPr>
              <a:t>Judaïca</a:t>
            </a:r>
            <a:r>
              <a:rPr lang="fr-FR" altLang="fr-FR" sz="1600" b="1" dirty="0">
                <a:latin typeface="Calibri" panose="020F0502020204030204" pitchFamily="34" charset="0"/>
              </a:rPr>
              <a:t> </a:t>
            </a:r>
            <a:r>
              <a:rPr lang="fr-FR" altLang="fr-FR" sz="1600" dirty="0">
                <a:latin typeface="Calibri" panose="020F0502020204030204" pitchFamily="34" charset="0"/>
              </a:rPr>
              <a:t>: 30 min d’interview - bimensuelle</a:t>
            </a:r>
          </a:p>
          <a:p>
            <a:pPr>
              <a:spcBef>
                <a:spcPct val="50000"/>
              </a:spcBef>
              <a:buFont typeface="Calibri" panose="020F0502020204030204" pitchFamily="34" charset="0"/>
              <a:buChar char="→"/>
            </a:pPr>
            <a:r>
              <a:rPr lang="fr-FR" altLang="fr-FR" sz="1600" dirty="0">
                <a:latin typeface="Calibri" panose="020F0502020204030204" pitchFamily="34" charset="0"/>
              </a:rPr>
              <a:t>Place de l’Europe sur </a:t>
            </a:r>
            <a:r>
              <a:rPr lang="fr-FR" altLang="fr-FR" sz="1600" b="1" dirty="0">
                <a:latin typeface="Calibri" panose="020F0502020204030204" pitchFamily="34" charset="0"/>
              </a:rPr>
              <a:t>RCF Alsace </a:t>
            </a:r>
            <a:r>
              <a:rPr lang="fr-FR" altLang="fr-FR" sz="1600" dirty="0">
                <a:latin typeface="Calibri" panose="020F0502020204030204" pitchFamily="34" charset="0"/>
              </a:rPr>
              <a:t>: 30 min d’interview diffusée un lundi par mois</a:t>
            </a:r>
          </a:p>
          <a:p>
            <a:pPr>
              <a:spcBef>
                <a:spcPct val="50000"/>
              </a:spcBef>
              <a:buFont typeface="Calibri" panose="020F0502020204030204" pitchFamily="34" charset="0"/>
              <a:buChar char="→"/>
            </a:pPr>
            <a:r>
              <a:rPr lang="fr-FR" altLang="fr-FR" sz="1600" b="1" dirty="0">
                <a:latin typeface="Calibri" panose="020F0502020204030204" pitchFamily="34" charset="0"/>
              </a:rPr>
              <a:t>Chroniques Europe sur RCF et </a:t>
            </a:r>
            <a:r>
              <a:rPr lang="fr-FR" altLang="fr-FR" sz="1600" b="1" dirty="0" err="1">
                <a:latin typeface="Calibri" panose="020F0502020204030204" pitchFamily="34" charset="0"/>
              </a:rPr>
              <a:t>Euradio</a:t>
            </a:r>
            <a:r>
              <a:rPr lang="fr-FR" altLang="fr-FR" sz="1600" b="1" dirty="0">
                <a:latin typeface="Calibri" panose="020F0502020204030204" pitchFamily="34" charset="0"/>
              </a:rPr>
              <a:t> : </a:t>
            </a:r>
            <a:r>
              <a:rPr lang="fr-FR" altLang="fr-FR" sz="1600" dirty="0">
                <a:latin typeface="Calibri" panose="020F0502020204030204" pitchFamily="34" charset="0"/>
              </a:rPr>
              <a:t>une chronique par semaine</a:t>
            </a:r>
          </a:p>
        </p:txBody>
      </p:sp>
      <p:pic>
        <p:nvPicPr>
          <p:cNvPr id="2050" name="Picture 2" descr="Votre Radio - Radio Stolliahc : La Radio du Sénonais, Actualités ..."/>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7500" r="28234"/>
          <a:stretch/>
        </p:blipFill>
        <p:spPr bwMode="auto">
          <a:xfrm>
            <a:off x="306532" y="1176116"/>
            <a:ext cx="1122218" cy="146415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7415">
            <a:off x="8641867" y="3113178"/>
            <a:ext cx="3390900" cy="2257425"/>
          </a:xfrm>
          <a:prstGeom prst="rect">
            <a:avLst/>
          </a:prstGeom>
        </p:spPr>
      </p:pic>
      <p:pic>
        <p:nvPicPr>
          <p:cNvPr id="2056" name="Picture 8" descr="Radio Judaïca Strasbour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494" y="4859334"/>
            <a:ext cx="833068" cy="833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2" name="Picture 14" descr="RCF Alsace c'est parti ! - Diocèse de Strasbour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4406" y="4875151"/>
            <a:ext cx="1208803" cy="801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6" name="Picture 18" descr="Fréquence Europe (@FrequenceEurope) | Twitter"/>
          <p:cNvPicPr>
            <a:picLocks noChangeAspect="1" noChangeArrowheads="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72207" y="2952468"/>
            <a:ext cx="1758388" cy="17583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me">
            <a:extLst>
              <a:ext uri="{FF2B5EF4-FFF2-40B4-BE49-F238E27FC236}">
                <a16:creationId xmlns:a16="http://schemas.microsoft.com/office/drawing/2014/main" id="{14929C02-62D3-4F76-93D4-C3C98C950C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9060" y="4967540"/>
            <a:ext cx="1660555" cy="61665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01F867CA-78DF-431B-8EFC-71365DFB8CEE}"/>
              </a:ext>
            </a:extLst>
          </p:cNvPr>
          <p:cNvPicPr>
            <a:picLocks noChangeAspect="1"/>
          </p:cNvPicPr>
          <p:nvPr/>
        </p:nvPicPr>
        <p:blipFill>
          <a:blip r:embed="rId10"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074" name="Picture 2" descr="Peut être une image de 3 personnes, personnes debout, personnes assises et texte qui dit ’NC 0A Radio&amp; Multimedia area Vo Multic Stand up V Skyp’">
            <a:extLst>
              <a:ext uri="{FF2B5EF4-FFF2-40B4-BE49-F238E27FC236}">
                <a16:creationId xmlns:a16="http://schemas.microsoft.com/office/drawing/2014/main" id="{1E57BCE6-DA66-0D1F-8D0A-D354D49D69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5646" y="1167817"/>
            <a:ext cx="3293008" cy="2471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D2943E-B9DF-227E-1F87-E986F7B201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5274" y="1662103"/>
            <a:ext cx="1900673" cy="1900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CA3F6921-00B3-E5BD-3A76-54B8C22FC2B9}"/>
              </a:ext>
            </a:extLst>
          </p:cNvPr>
          <p:cNvPicPr>
            <a:picLocks noChangeAspect="1"/>
          </p:cNvPicPr>
          <p:nvPr/>
        </p:nvPicPr>
        <p:blipFill>
          <a:blip r:embed="rId13"/>
          <a:srcRect t="4900" b="4900"/>
          <a:stretch/>
        </p:blipFill>
        <p:spPr>
          <a:xfrm>
            <a:off x="7091746" y="3712858"/>
            <a:ext cx="2067799" cy="1908000"/>
          </a:xfrm>
          <a:prstGeom prst="rect">
            <a:avLst/>
          </a:prstGeom>
        </p:spPr>
      </p:pic>
    </p:spTree>
    <p:custDataLst>
      <p:tags r:id="rId1"/>
    </p:custDataLst>
    <p:extLst>
      <p:ext uri="{BB962C8B-B14F-4D97-AF65-F5344CB8AC3E}">
        <p14:creationId xmlns:p14="http://schemas.microsoft.com/office/powerpoint/2010/main" val="201216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Site internet et réseaux sociaux</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3242221" y="646332"/>
            <a:ext cx="410863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fr-FR" altLang="fr-FR" sz="1600" dirty="0">
                <a:latin typeface="Calibri" panose="020F0502020204030204" pitchFamily="34" charset="0"/>
              </a:rPr>
              <a:t>Un site internet : </a:t>
            </a:r>
            <a:r>
              <a:rPr lang="fr-FR" altLang="fr-FR" sz="1600" b="1" dirty="0">
                <a:latin typeface="Calibri" panose="020F0502020204030204" pitchFamily="34" charset="0"/>
              </a:rPr>
              <a:t>www.strasbourg-europe.eu</a:t>
            </a:r>
            <a:r>
              <a:rPr lang="fr-FR" altLang="fr-FR" sz="1600" dirty="0">
                <a:latin typeface="Calibri" panose="020F0502020204030204" pitchFamily="34" charset="0"/>
              </a:rPr>
              <a:t> </a:t>
            </a:r>
          </a:p>
          <a:p>
            <a:pPr>
              <a:spcBef>
                <a:spcPct val="0"/>
              </a:spcBef>
              <a:buNone/>
              <a:defRPr/>
            </a:pPr>
            <a:endParaRPr lang="fr-FR" altLang="fr-FR" sz="1600" dirty="0">
              <a:latin typeface="Calibri" panose="020F0502020204030204" pitchFamily="34" charset="0"/>
            </a:endParaRPr>
          </a:p>
          <a:p>
            <a:pPr>
              <a:spcBef>
                <a:spcPct val="0"/>
              </a:spcBef>
              <a:buNone/>
              <a:defRPr/>
            </a:pPr>
            <a:r>
              <a:rPr lang="fr-FR" altLang="fr-FR" sz="1600" b="1" dirty="0">
                <a:latin typeface="Calibri" panose="020F0502020204030204" pitchFamily="34" charset="0"/>
              </a:rPr>
              <a:t>Facebook</a:t>
            </a:r>
            <a:r>
              <a:rPr lang="fr-FR" altLang="fr-FR" sz="1600" dirty="0">
                <a:latin typeface="Calibri" panose="020F0502020204030204" pitchFamily="34" charset="0"/>
              </a:rPr>
              <a:t> : facebook.com/</a:t>
            </a:r>
            <a:r>
              <a:rPr lang="fr-FR" altLang="fr-FR" sz="1600" dirty="0" err="1">
                <a:latin typeface="Calibri" panose="020F0502020204030204" pitchFamily="34" charset="0"/>
              </a:rPr>
              <a:t>EuropeDirectStrasbourg</a:t>
            </a:r>
            <a:endParaRPr lang="fr-FR" altLang="fr-FR" sz="1600" dirty="0">
              <a:latin typeface="Calibri" panose="020F0502020204030204" pitchFamily="34" charset="0"/>
            </a:endParaRPr>
          </a:p>
          <a:p>
            <a:pPr>
              <a:spcBef>
                <a:spcPct val="0"/>
              </a:spcBef>
              <a:buFont typeface="Calibri" panose="020F0502020204030204" pitchFamily="34" charset="0"/>
              <a:buChar char="→"/>
              <a:defRPr/>
            </a:pPr>
            <a:r>
              <a:rPr lang="fr-FR" altLang="fr-FR" sz="1600" dirty="0">
                <a:latin typeface="Calibri" panose="020F0502020204030204" pitchFamily="34" charset="0"/>
              </a:rPr>
              <a:t>3201 abonnés</a:t>
            </a:r>
          </a:p>
          <a:p>
            <a:pPr>
              <a:spcBef>
                <a:spcPct val="0"/>
              </a:spcBef>
              <a:buNone/>
              <a:defRPr/>
            </a:pPr>
            <a:endParaRPr lang="fr-FR" altLang="fr-FR" sz="1600" dirty="0">
              <a:latin typeface="Calibri" panose="020F0502020204030204" pitchFamily="34" charset="0"/>
            </a:endParaRPr>
          </a:p>
          <a:p>
            <a:pPr>
              <a:spcBef>
                <a:spcPct val="0"/>
              </a:spcBef>
              <a:buNone/>
              <a:defRPr/>
            </a:pPr>
            <a:r>
              <a:rPr lang="fr-FR" altLang="fr-FR" sz="1600" b="1" dirty="0">
                <a:latin typeface="Calibri" panose="020F0502020204030204" pitchFamily="34" charset="0"/>
              </a:rPr>
              <a:t>Twitter</a:t>
            </a:r>
            <a:r>
              <a:rPr lang="fr-FR" altLang="fr-FR" sz="1600" dirty="0">
                <a:latin typeface="Calibri" panose="020F0502020204030204" pitchFamily="34" charset="0"/>
              </a:rPr>
              <a:t> : twitter.com/</a:t>
            </a:r>
            <a:r>
              <a:rPr lang="fr-FR" altLang="fr-FR" sz="1600" dirty="0" err="1">
                <a:latin typeface="Calibri" panose="020F0502020204030204" pitchFamily="34" charset="0"/>
              </a:rPr>
              <a:t>strasbourgeurop</a:t>
            </a:r>
            <a:endParaRPr lang="fr-FR" altLang="fr-FR" sz="1600" dirty="0">
              <a:latin typeface="Calibri" panose="020F0502020204030204" pitchFamily="34" charset="0"/>
            </a:endParaRPr>
          </a:p>
          <a:p>
            <a:pPr>
              <a:spcBef>
                <a:spcPct val="0"/>
              </a:spcBef>
              <a:buFont typeface="Calibri" panose="020F0502020204030204" pitchFamily="34" charset="0"/>
              <a:buChar char="→"/>
              <a:defRPr/>
            </a:pPr>
            <a:r>
              <a:rPr lang="fr-FR" altLang="fr-FR" sz="1600" dirty="0">
                <a:latin typeface="Calibri" panose="020F0502020204030204" pitchFamily="34" charset="0"/>
              </a:rPr>
              <a:t>4033 abonnés</a:t>
            </a:r>
          </a:p>
          <a:p>
            <a:pPr>
              <a:spcBef>
                <a:spcPct val="0"/>
              </a:spcBef>
              <a:defRPr/>
            </a:pPr>
            <a:endParaRPr lang="fr-FR" altLang="fr-FR" sz="1600" dirty="0">
              <a:latin typeface="Calibri" panose="020F0502020204030204" pitchFamily="34" charset="0"/>
            </a:endParaRPr>
          </a:p>
          <a:p>
            <a:pPr>
              <a:spcBef>
                <a:spcPct val="0"/>
              </a:spcBef>
              <a:buNone/>
              <a:defRPr/>
            </a:pPr>
            <a:r>
              <a:rPr lang="fr-FR" altLang="fr-FR" sz="1600" b="1" dirty="0">
                <a:latin typeface="Calibri" panose="020F0502020204030204" pitchFamily="34" charset="0"/>
              </a:rPr>
              <a:t>Instagram</a:t>
            </a:r>
            <a:r>
              <a:rPr lang="fr-FR" altLang="fr-FR" sz="1600" dirty="0">
                <a:latin typeface="Calibri" panose="020F0502020204030204" pitchFamily="34" charset="0"/>
              </a:rPr>
              <a:t> : instagram.com/</a:t>
            </a:r>
            <a:r>
              <a:rPr lang="fr-FR" altLang="fr-FR" sz="1600" dirty="0" err="1">
                <a:latin typeface="Calibri" panose="020F0502020204030204" pitchFamily="34" charset="0"/>
              </a:rPr>
              <a:t>europe_direct_strasbourg</a:t>
            </a:r>
            <a:endParaRPr lang="fr-FR" altLang="fr-FR" sz="1600" dirty="0">
              <a:latin typeface="Calibri" panose="020F0502020204030204" pitchFamily="34" charset="0"/>
            </a:endParaRPr>
          </a:p>
          <a:p>
            <a:pPr>
              <a:spcBef>
                <a:spcPct val="0"/>
              </a:spcBef>
              <a:buFont typeface="Calibri" panose="020F0502020204030204" pitchFamily="34" charset="0"/>
              <a:buChar char="→"/>
              <a:defRPr/>
            </a:pPr>
            <a:r>
              <a:rPr lang="fr-FR" altLang="fr-FR" sz="1600" dirty="0">
                <a:latin typeface="Calibri" panose="020F0502020204030204" pitchFamily="34" charset="0"/>
              </a:rPr>
              <a:t>2000 abonnés</a:t>
            </a:r>
          </a:p>
          <a:p>
            <a:pPr>
              <a:spcBef>
                <a:spcPct val="0"/>
              </a:spcBef>
              <a:buNone/>
              <a:defRPr/>
            </a:pPr>
            <a:endParaRPr lang="fr-FR" altLang="fr-FR" sz="1600" dirty="0">
              <a:latin typeface="Calibri" panose="020F0502020204030204" pitchFamily="34" charset="0"/>
            </a:endParaRPr>
          </a:p>
          <a:p>
            <a:pPr>
              <a:spcBef>
                <a:spcPct val="0"/>
              </a:spcBef>
              <a:buNone/>
              <a:defRPr/>
            </a:pPr>
            <a:r>
              <a:rPr lang="fr-FR" altLang="fr-FR" sz="1600" dirty="0">
                <a:latin typeface="Calibri" panose="020F0502020204030204" pitchFamily="34" charset="0"/>
              </a:rPr>
              <a:t>Une lettre d’information </a:t>
            </a:r>
            <a:r>
              <a:rPr lang="fr-FR" altLang="fr-FR" sz="1600" b="1" dirty="0">
                <a:latin typeface="Calibri" panose="020F0502020204030204" pitchFamily="34" charset="0"/>
              </a:rPr>
              <a:t>Parlons Europe</a:t>
            </a:r>
          </a:p>
          <a:p>
            <a:pPr>
              <a:spcBef>
                <a:spcPct val="0"/>
              </a:spcBef>
              <a:buFont typeface="Calibri" panose="020F0502020204030204" pitchFamily="34" charset="0"/>
              <a:buChar char="→"/>
              <a:defRPr/>
            </a:pPr>
            <a:r>
              <a:rPr lang="fr-FR" altLang="fr-FR" sz="1600" dirty="0">
                <a:latin typeface="Calibri" panose="020F0502020204030204" pitchFamily="34" charset="0"/>
              </a:rPr>
              <a:t>3200 abonnés</a:t>
            </a:r>
          </a:p>
          <a:p>
            <a:pPr>
              <a:spcBef>
                <a:spcPct val="0"/>
              </a:spcBef>
              <a:buFont typeface="Calibri" panose="020F0502020204030204" pitchFamily="34" charset="0"/>
              <a:buChar char="→"/>
              <a:defRPr/>
            </a:pPr>
            <a:endParaRPr lang="fr-FR" altLang="fr-FR" sz="1600" dirty="0">
              <a:latin typeface="Calibri" panose="020F0502020204030204" pitchFamily="34" charset="0"/>
            </a:endParaRPr>
          </a:p>
          <a:p>
            <a:pPr marL="0" indent="0">
              <a:spcBef>
                <a:spcPct val="0"/>
              </a:spcBef>
              <a:buNone/>
              <a:defRPr/>
            </a:pPr>
            <a:r>
              <a:rPr lang="fr-FR" altLang="fr-FR" sz="1600" dirty="0">
                <a:latin typeface="Calibri" panose="020F0502020204030204" pitchFamily="34" charset="0"/>
              </a:rPr>
              <a:t>Une page </a:t>
            </a:r>
            <a:r>
              <a:rPr lang="fr-FR" altLang="fr-FR" sz="1600" b="1" dirty="0" err="1">
                <a:latin typeface="Calibri" panose="020F0502020204030204" pitchFamily="34" charset="0"/>
              </a:rPr>
              <a:t>Linkedin</a:t>
            </a:r>
            <a:endParaRPr lang="fr-FR" altLang="fr-FR" sz="1600" b="1" dirty="0">
              <a:latin typeface="Calibri" panose="020F0502020204030204" pitchFamily="34" charset="0"/>
            </a:endParaRPr>
          </a:p>
          <a:p>
            <a:pPr marL="0" indent="0">
              <a:spcBef>
                <a:spcPct val="0"/>
              </a:spcBef>
              <a:buNone/>
              <a:defRPr/>
            </a:pPr>
            <a:r>
              <a:rPr lang="fr-FR" altLang="fr-FR" sz="1600" dirty="0">
                <a:latin typeface="Calibri" panose="020F0502020204030204" pitchFamily="34" charset="0"/>
              </a:rPr>
              <a:t>470 abonnés</a:t>
            </a:r>
          </a:p>
          <a:p>
            <a:pPr marL="0" indent="0">
              <a:spcBef>
                <a:spcPct val="0"/>
              </a:spcBef>
              <a:buNone/>
              <a:defRPr/>
            </a:pPr>
            <a:endParaRPr lang="fr-FR" altLang="fr-FR" sz="1600" dirty="0">
              <a:latin typeface="Calibri" panose="020F0502020204030204" pitchFamily="34" charset="0"/>
            </a:endParaRPr>
          </a:p>
          <a:p>
            <a:pPr marL="0" indent="0">
              <a:spcBef>
                <a:spcPct val="0"/>
              </a:spcBef>
              <a:buNone/>
              <a:defRPr/>
            </a:pPr>
            <a:r>
              <a:rPr lang="fr-FR" altLang="fr-FR" sz="1600" dirty="0">
                <a:latin typeface="Calibri" panose="020F0502020204030204" pitchFamily="34" charset="0"/>
              </a:rPr>
              <a:t>Une lettre d’information « </a:t>
            </a:r>
            <a:r>
              <a:rPr lang="fr-FR" altLang="fr-FR" sz="1600" b="1" dirty="0">
                <a:latin typeface="Calibri" panose="020F0502020204030204" pitchFamily="34" charset="0"/>
              </a:rPr>
              <a:t>enseignants</a:t>
            </a:r>
            <a:r>
              <a:rPr lang="fr-FR" altLang="fr-FR" sz="1600" dirty="0">
                <a:latin typeface="Calibri" panose="020F0502020204030204" pitchFamily="34" charset="0"/>
              </a:rPr>
              <a:t> »</a:t>
            </a:r>
          </a:p>
          <a:p>
            <a:pPr>
              <a:spcBef>
                <a:spcPct val="0"/>
              </a:spcBef>
              <a:buFont typeface="Calibri" panose="020F0502020204030204" pitchFamily="34" charset="0"/>
              <a:buChar char="→"/>
              <a:defRPr/>
            </a:pPr>
            <a:r>
              <a:rPr lang="fr-FR" altLang="fr-FR" sz="1600" dirty="0">
                <a:latin typeface="Calibri" panose="020F0502020204030204" pitchFamily="34" charset="0"/>
              </a:rPr>
              <a:t>3200 abonnés</a:t>
            </a:r>
          </a:p>
        </p:txBody>
      </p:sp>
      <p:pic>
        <p:nvPicPr>
          <p:cNvPr id="4100" name="Picture 4" descr="Formez une communauté sur internet grâce aux réseaux sociaux"/>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701" y="1388844"/>
            <a:ext cx="2587748" cy="258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F9CAB1F9-F6C2-4E16-B72C-F4526927B60B}"/>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 name="Image 2">
            <a:extLst>
              <a:ext uri="{FF2B5EF4-FFF2-40B4-BE49-F238E27FC236}">
                <a16:creationId xmlns:a16="http://schemas.microsoft.com/office/drawing/2014/main" id="{0F3A7641-F797-5B33-4AD4-262BAF6C48DA}"/>
              </a:ext>
            </a:extLst>
          </p:cNvPr>
          <p:cNvPicPr>
            <a:picLocks noChangeAspect="1"/>
          </p:cNvPicPr>
          <p:nvPr/>
        </p:nvPicPr>
        <p:blipFill>
          <a:blip r:embed="rId6"/>
          <a:stretch>
            <a:fillRect/>
          </a:stretch>
        </p:blipFill>
        <p:spPr>
          <a:xfrm>
            <a:off x="7350860" y="760190"/>
            <a:ext cx="4572368" cy="1739094"/>
          </a:xfrm>
          <a:prstGeom prst="rect">
            <a:avLst/>
          </a:prstGeom>
        </p:spPr>
      </p:pic>
      <p:pic>
        <p:nvPicPr>
          <p:cNvPr id="6" name="Image 5">
            <a:extLst>
              <a:ext uri="{FF2B5EF4-FFF2-40B4-BE49-F238E27FC236}">
                <a16:creationId xmlns:a16="http://schemas.microsoft.com/office/drawing/2014/main" id="{A1DFAB7F-4214-1266-5041-14C5E25F1394}"/>
              </a:ext>
            </a:extLst>
          </p:cNvPr>
          <p:cNvPicPr>
            <a:picLocks noChangeAspect="1"/>
          </p:cNvPicPr>
          <p:nvPr/>
        </p:nvPicPr>
        <p:blipFill>
          <a:blip r:embed="rId7"/>
          <a:stretch>
            <a:fillRect/>
          </a:stretch>
        </p:blipFill>
        <p:spPr>
          <a:xfrm>
            <a:off x="8141000" y="2769078"/>
            <a:ext cx="3665299" cy="2801945"/>
          </a:xfrm>
          <a:prstGeom prst="rect">
            <a:avLst/>
          </a:prstGeom>
        </p:spPr>
      </p:pic>
    </p:spTree>
    <p:custDataLst>
      <p:tags r:id="rId1"/>
    </p:custDataLst>
    <p:extLst>
      <p:ext uri="{BB962C8B-B14F-4D97-AF65-F5344CB8AC3E}">
        <p14:creationId xmlns:p14="http://schemas.microsoft.com/office/powerpoint/2010/main" val="232791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3870A18-D28C-A21B-CCE8-D657D58E80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Dernières réalisations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2" name="ZoneTexte 1"/>
          <p:cNvSpPr txBox="1"/>
          <p:nvPr/>
        </p:nvSpPr>
        <p:spPr>
          <a:xfrm>
            <a:off x="3904421" y="2514924"/>
            <a:ext cx="2541404" cy="369332"/>
          </a:xfrm>
          <a:prstGeom prst="rect">
            <a:avLst/>
          </a:prstGeom>
          <a:noFill/>
        </p:spPr>
        <p:txBody>
          <a:bodyPr wrap="square" rtlCol="0">
            <a:spAutoFit/>
          </a:bodyPr>
          <a:lstStyle/>
          <a:p>
            <a:pPr algn="ctr"/>
            <a:r>
              <a:rPr lang="fr-FR" cap="small" dirty="0">
                <a:solidFill>
                  <a:srgbClr val="869DC8"/>
                </a:solidFill>
              </a:rPr>
              <a:t>L’Europe dans ma ville</a:t>
            </a:r>
          </a:p>
        </p:txBody>
      </p:sp>
      <p:sp>
        <p:nvSpPr>
          <p:cNvPr id="22" name="ZoneTexte 21"/>
          <p:cNvSpPr txBox="1"/>
          <p:nvPr/>
        </p:nvSpPr>
        <p:spPr>
          <a:xfrm>
            <a:off x="2558199" y="1037211"/>
            <a:ext cx="1751166" cy="646331"/>
          </a:xfrm>
          <a:prstGeom prst="rect">
            <a:avLst/>
          </a:prstGeom>
          <a:noFill/>
        </p:spPr>
        <p:txBody>
          <a:bodyPr wrap="square" rtlCol="0">
            <a:spAutoFit/>
          </a:bodyPr>
          <a:lstStyle/>
          <a:p>
            <a:pPr algn="ctr"/>
            <a:r>
              <a:rPr lang="fr-FR" cap="small" dirty="0">
                <a:solidFill>
                  <a:srgbClr val="869DC8"/>
                </a:solidFill>
              </a:rPr>
              <a:t>Élections européennes</a:t>
            </a:r>
          </a:p>
        </p:txBody>
      </p:sp>
      <p:sp>
        <p:nvSpPr>
          <p:cNvPr id="24" name="ZoneTexte 23"/>
          <p:cNvSpPr txBox="1"/>
          <p:nvPr/>
        </p:nvSpPr>
        <p:spPr>
          <a:xfrm>
            <a:off x="9635281" y="4779448"/>
            <a:ext cx="2582178" cy="646331"/>
          </a:xfrm>
          <a:prstGeom prst="rect">
            <a:avLst/>
          </a:prstGeom>
          <a:noFill/>
        </p:spPr>
        <p:txBody>
          <a:bodyPr wrap="square" rtlCol="0">
            <a:spAutoFit/>
          </a:bodyPr>
          <a:lstStyle/>
          <a:p>
            <a:pPr algn="ctr"/>
            <a:r>
              <a:rPr lang="fr-FR" cap="small" dirty="0">
                <a:solidFill>
                  <a:srgbClr val="869DC8"/>
                </a:solidFill>
              </a:rPr>
              <a:t>Appli de découverte du quartier européen</a:t>
            </a:r>
          </a:p>
        </p:txBody>
      </p:sp>
      <p:sp>
        <p:nvSpPr>
          <p:cNvPr id="25" name="ZoneTexte 24"/>
          <p:cNvSpPr txBox="1"/>
          <p:nvPr/>
        </p:nvSpPr>
        <p:spPr>
          <a:xfrm>
            <a:off x="7264606" y="2554470"/>
            <a:ext cx="2582178" cy="646331"/>
          </a:xfrm>
          <a:prstGeom prst="rect">
            <a:avLst/>
          </a:prstGeom>
          <a:noFill/>
        </p:spPr>
        <p:txBody>
          <a:bodyPr wrap="square" rtlCol="0">
            <a:spAutoFit/>
          </a:bodyPr>
          <a:lstStyle/>
          <a:p>
            <a:pPr algn="ctr"/>
            <a:r>
              <a:rPr lang="fr-FR" cap="small" dirty="0">
                <a:solidFill>
                  <a:srgbClr val="869DC8"/>
                </a:solidFill>
              </a:rPr>
              <a:t>Une exposition « L’UE et l’environnement »</a:t>
            </a:r>
          </a:p>
        </p:txBody>
      </p:sp>
      <p:sp>
        <p:nvSpPr>
          <p:cNvPr id="26" name="ZoneTexte 25"/>
          <p:cNvSpPr txBox="1"/>
          <p:nvPr/>
        </p:nvSpPr>
        <p:spPr>
          <a:xfrm>
            <a:off x="-149100" y="4279187"/>
            <a:ext cx="2093483" cy="369332"/>
          </a:xfrm>
          <a:prstGeom prst="rect">
            <a:avLst/>
          </a:prstGeom>
          <a:noFill/>
        </p:spPr>
        <p:txBody>
          <a:bodyPr wrap="square" rtlCol="0">
            <a:spAutoFit/>
          </a:bodyPr>
          <a:lstStyle/>
          <a:p>
            <a:pPr algn="ctr"/>
            <a:r>
              <a:rPr lang="fr-FR" cap="small" dirty="0">
                <a:solidFill>
                  <a:srgbClr val="869DC8"/>
                </a:solidFill>
              </a:rPr>
              <a:t>Mois de l’Europe</a:t>
            </a:r>
          </a:p>
        </p:txBody>
      </p:sp>
      <p:pic>
        <p:nvPicPr>
          <p:cNvPr id="27" name="Picture 2" descr="Image Plate De Style D'illustration De Vecteur De Couleur De Noir ..."/>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5952" t="3602" r="26047" b="4324"/>
          <a:stretch/>
        </p:blipFill>
        <p:spPr bwMode="auto">
          <a:xfrm>
            <a:off x="9846787" y="678019"/>
            <a:ext cx="2159165" cy="40894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1707" y="1205496"/>
            <a:ext cx="1689322" cy="2966769"/>
          </a:xfrm>
          <a:prstGeom prst="rect">
            <a:avLst/>
          </a:prstGeom>
          <a:ln w="28575">
            <a:solidFill>
              <a:schemeClr val="tx1"/>
            </a:solidFill>
          </a:ln>
        </p:spPr>
      </p:pic>
      <p:sp>
        <p:nvSpPr>
          <p:cNvPr id="29" name="ZoneTexte 28"/>
          <p:cNvSpPr txBox="1"/>
          <p:nvPr/>
        </p:nvSpPr>
        <p:spPr>
          <a:xfrm>
            <a:off x="7244969" y="5380516"/>
            <a:ext cx="2582178" cy="369332"/>
          </a:xfrm>
          <a:prstGeom prst="rect">
            <a:avLst/>
          </a:prstGeom>
          <a:noFill/>
        </p:spPr>
        <p:txBody>
          <a:bodyPr wrap="square" rtlCol="0">
            <a:spAutoFit/>
          </a:bodyPr>
          <a:lstStyle/>
          <a:p>
            <a:pPr algn="ctr"/>
            <a:r>
              <a:rPr lang="fr-FR" cap="small" dirty="0">
                <a:solidFill>
                  <a:srgbClr val="869DC8"/>
                </a:solidFill>
              </a:rPr>
              <a:t>L’</a:t>
            </a:r>
            <a:r>
              <a:rPr lang="fr-FR" cap="small" dirty="0" err="1">
                <a:solidFill>
                  <a:srgbClr val="869DC8"/>
                </a:solidFill>
              </a:rPr>
              <a:t>Eurobus</a:t>
            </a:r>
            <a:endParaRPr lang="fr-FR" cap="small" dirty="0">
              <a:solidFill>
                <a:srgbClr val="869DC8"/>
              </a:solidFill>
            </a:endParaRPr>
          </a:p>
        </p:txBody>
      </p:sp>
      <p:sp>
        <p:nvSpPr>
          <p:cNvPr id="9" name="ZoneTexte 8">
            <a:extLst>
              <a:ext uri="{FF2B5EF4-FFF2-40B4-BE49-F238E27FC236}">
                <a16:creationId xmlns:a16="http://schemas.microsoft.com/office/drawing/2014/main" id="{4303F92E-9A2F-4ED8-9FF6-24DB69CE0472}"/>
              </a:ext>
            </a:extLst>
          </p:cNvPr>
          <p:cNvSpPr txBox="1"/>
          <p:nvPr/>
        </p:nvSpPr>
        <p:spPr>
          <a:xfrm>
            <a:off x="1500205" y="5124601"/>
            <a:ext cx="2404216" cy="646331"/>
          </a:xfrm>
          <a:prstGeom prst="rect">
            <a:avLst/>
          </a:prstGeom>
          <a:noFill/>
        </p:spPr>
        <p:txBody>
          <a:bodyPr wrap="square" rtlCol="0">
            <a:spAutoFit/>
          </a:bodyPr>
          <a:lstStyle/>
          <a:p>
            <a:pPr algn="ctr"/>
            <a:r>
              <a:rPr lang="fr-FR" cap="small" dirty="0">
                <a:solidFill>
                  <a:srgbClr val="869DC8"/>
                </a:solidFill>
              </a:rPr>
              <a:t>Consultation citoyenne sur l’avenir de l’Europe</a:t>
            </a:r>
          </a:p>
        </p:txBody>
      </p:sp>
      <p:pic>
        <p:nvPicPr>
          <p:cNvPr id="30" name="Image 29">
            <a:extLst>
              <a:ext uri="{FF2B5EF4-FFF2-40B4-BE49-F238E27FC236}">
                <a16:creationId xmlns:a16="http://schemas.microsoft.com/office/drawing/2014/main" id="{E17FC8F8-84E3-4634-8DE5-C69F2BCBBA57}"/>
              </a:ext>
            </a:extLst>
          </p:cNvPr>
          <p:cNvPicPr>
            <a:picLocks noChangeAspect="1"/>
          </p:cNvPicPr>
          <p:nvPr/>
        </p:nvPicPr>
        <p:blipFill>
          <a:blip r:embed="rId6"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
        <p:nvSpPr>
          <p:cNvPr id="38" name="ZoneTexte 37">
            <a:extLst>
              <a:ext uri="{FF2B5EF4-FFF2-40B4-BE49-F238E27FC236}">
                <a16:creationId xmlns:a16="http://schemas.microsoft.com/office/drawing/2014/main" id="{0E5063F4-E387-41E3-A519-8793FB2DFA0D}"/>
              </a:ext>
            </a:extLst>
          </p:cNvPr>
          <p:cNvSpPr txBox="1"/>
          <p:nvPr/>
        </p:nvSpPr>
        <p:spPr>
          <a:xfrm>
            <a:off x="3635466" y="5284414"/>
            <a:ext cx="3786528" cy="369332"/>
          </a:xfrm>
          <a:prstGeom prst="rect">
            <a:avLst/>
          </a:prstGeom>
          <a:noFill/>
        </p:spPr>
        <p:txBody>
          <a:bodyPr wrap="square" rtlCol="0">
            <a:spAutoFit/>
          </a:bodyPr>
          <a:lstStyle/>
          <a:p>
            <a:pPr algn="ctr"/>
            <a:r>
              <a:rPr lang="fr-FR" cap="small" dirty="0">
                <a:solidFill>
                  <a:srgbClr val="869DC8"/>
                </a:solidFill>
              </a:rPr>
              <a:t>Jeu « qui veut gagner l’</a:t>
            </a:r>
            <a:r>
              <a:rPr lang="fr-FR" cap="small" dirty="0" err="1">
                <a:solidFill>
                  <a:srgbClr val="869DC8"/>
                </a:solidFill>
              </a:rPr>
              <a:t>hemicycle</a:t>
            </a:r>
            <a:r>
              <a:rPr lang="fr-FR" cap="small" dirty="0">
                <a:solidFill>
                  <a:srgbClr val="869DC8"/>
                </a:solidFill>
              </a:rPr>
              <a:t> ? »</a:t>
            </a:r>
          </a:p>
        </p:txBody>
      </p:sp>
      <p:pic>
        <p:nvPicPr>
          <p:cNvPr id="36" name="Image 35">
            <a:extLst>
              <a:ext uri="{FF2B5EF4-FFF2-40B4-BE49-F238E27FC236}">
                <a16:creationId xmlns:a16="http://schemas.microsoft.com/office/drawing/2014/main" id="{B3370D29-7B24-47FA-9F7D-F2655756F0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1597" y="742434"/>
            <a:ext cx="1638143" cy="1795316"/>
          </a:xfrm>
          <a:prstGeom prst="rect">
            <a:avLst/>
          </a:prstGeom>
        </p:spPr>
      </p:pic>
      <p:pic>
        <p:nvPicPr>
          <p:cNvPr id="18" name="Image 17" descr="Une image contenant texte, personne, posant, plusieurs&#10;&#10;Description générée automatiquement">
            <a:extLst>
              <a:ext uri="{FF2B5EF4-FFF2-40B4-BE49-F238E27FC236}">
                <a16:creationId xmlns:a16="http://schemas.microsoft.com/office/drawing/2014/main" id="{1352ED00-B557-E99C-C894-6D654769FF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676" t="8089" r="21348" b="7735"/>
          <a:stretch/>
        </p:blipFill>
        <p:spPr>
          <a:xfrm>
            <a:off x="2005304" y="3107348"/>
            <a:ext cx="1343700" cy="1985141"/>
          </a:xfrm>
          <a:prstGeom prst="rect">
            <a:avLst/>
          </a:prstGeom>
        </p:spPr>
      </p:pic>
      <p:pic>
        <p:nvPicPr>
          <p:cNvPr id="20" name="Image 19">
            <a:extLst>
              <a:ext uri="{FF2B5EF4-FFF2-40B4-BE49-F238E27FC236}">
                <a16:creationId xmlns:a16="http://schemas.microsoft.com/office/drawing/2014/main" id="{03252965-94D1-C9AA-5C43-1E665697DB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8694" y="738846"/>
            <a:ext cx="1821361" cy="1821361"/>
          </a:xfrm>
          <a:prstGeom prst="rect">
            <a:avLst/>
          </a:prstGeom>
        </p:spPr>
      </p:pic>
      <p:pic>
        <p:nvPicPr>
          <p:cNvPr id="1028" name="Picture 4" descr="Eurobus | Strasbourg Europe">
            <a:extLst>
              <a:ext uri="{FF2B5EF4-FFF2-40B4-BE49-F238E27FC236}">
                <a16:creationId xmlns:a16="http://schemas.microsoft.com/office/drawing/2014/main" id="{72EF9C88-6A0E-1870-63A6-EF1EB7C893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0668" y="3305956"/>
            <a:ext cx="1401678" cy="199813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capture d’écran, personne&#10;&#10;Description générée automatiquement">
            <a:extLst>
              <a:ext uri="{FF2B5EF4-FFF2-40B4-BE49-F238E27FC236}">
                <a16:creationId xmlns:a16="http://schemas.microsoft.com/office/drawing/2014/main" id="{B55B79EE-605E-D285-FCBB-E675DEC751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1201" y="3107348"/>
            <a:ext cx="3690793" cy="2078030"/>
          </a:xfrm>
          <a:prstGeom prst="rect">
            <a:avLst/>
          </a:prstGeom>
        </p:spPr>
      </p:pic>
      <p:pic>
        <p:nvPicPr>
          <p:cNvPr id="3" name="Image 2">
            <a:extLst>
              <a:ext uri="{FF2B5EF4-FFF2-40B4-BE49-F238E27FC236}">
                <a16:creationId xmlns:a16="http://schemas.microsoft.com/office/drawing/2014/main" id="{80504877-A668-4C0F-6DAF-7F298EDE624D}"/>
              </a:ext>
            </a:extLst>
          </p:cNvPr>
          <p:cNvPicPr>
            <a:picLocks noChangeAspect="1"/>
          </p:cNvPicPr>
          <p:nvPr/>
        </p:nvPicPr>
        <p:blipFill>
          <a:blip r:embed="rId12"/>
          <a:stretch>
            <a:fillRect/>
          </a:stretch>
        </p:blipFill>
        <p:spPr>
          <a:xfrm>
            <a:off x="201515" y="2109948"/>
            <a:ext cx="1544860" cy="2233426"/>
          </a:xfrm>
          <a:prstGeom prst="rect">
            <a:avLst/>
          </a:prstGeom>
        </p:spPr>
      </p:pic>
      <p:pic>
        <p:nvPicPr>
          <p:cNvPr id="4" name="Image 3">
            <a:extLst>
              <a:ext uri="{FF2B5EF4-FFF2-40B4-BE49-F238E27FC236}">
                <a16:creationId xmlns:a16="http://schemas.microsoft.com/office/drawing/2014/main" id="{9631005E-A9AB-5EFB-D9FA-9D8BEED37789}"/>
              </a:ext>
            </a:extLst>
          </p:cNvPr>
          <p:cNvPicPr>
            <a:picLocks noChangeAspect="1"/>
          </p:cNvPicPr>
          <p:nvPr/>
        </p:nvPicPr>
        <p:blipFill>
          <a:blip r:embed="rId13"/>
          <a:srcRect t="14667" b="14667"/>
          <a:stretch/>
        </p:blipFill>
        <p:spPr>
          <a:xfrm>
            <a:off x="202936" y="627092"/>
            <a:ext cx="2404216" cy="1274234"/>
          </a:xfrm>
          <a:prstGeom prst="rect">
            <a:avLst/>
          </a:prstGeom>
        </p:spPr>
      </p:pic>
      <p:pic>
        <p:nvPicPr>
          <p:cNvPr id="5" name="Image 4" descr="Une image contenant texte, capture d’écran, Graphique, logo&#10;&#10;Description générée automatiquement">
            <a:extLst>
              <a:ext uri="{FF2B5EF4-FFF2-40B4-BE49-F238E27FC236}">
                <a16:creationId xmlns:a16="http://schemas.microsoft.com/office/drawing/2014/main" id="{4E7AEB03-B91E-65CB-EF78-3B9E7F26D4CD}"/>
              </a:ext>
            </a:extLst>
          </p:cNvPr>
          <p:cNvPicPr>
            <a:picLocks noChangeAspect="1"/>
          </p:cNvPicPr>
          <p:nvPr/>
        </p:nvPicPr>
        <p:blipFill>
          <a:blip r:embed="rId14"/>
          <a:stretch>
            <a:fillRect/>
          </a:stretch>
        </p:blipFill>
        <p:spPr>
          <a:xfrm>
            <a:off x="1936180" y="1758691"/>
            <a:ext cx="2093483" cy="1182955"/>
          </a:xfrm>
          <a:prstGeom prst="rect">
            <a:avLst/>
          </a:prstGeom>
        </p:spPr>
      </p:pic>
      <p:pic>
        <p:nvPicPr>
          <p:cNvPr id="7" name="Picture 2">
            <a:extLst>
              <a:ext uri="{FF2B5EF4-FFF2-40B4-BE49-F238E27FC236}">
                <a16:creationId xmlns:a16="http://schemas.microsoft.com/office/drawing/2014/main" id="{2FA55E66-E57E-AED7-F8BA-D62CAECCAD4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102" r="24047" b="77042"/>
          <a:stretch/>
        </p:blipFill>
        <p:spPr bwMode="auto">
          <a:xfrm>
            <a:off x="8626" y="4648519"/>
            <a:ext cx="1821362" cy="5575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519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Projets 2024/2025</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25818"/>
            <a:ext cx="1017270" cy="835308"/>
          </a:xfrm>
          <a:prstGeom prst="rect">
            <a:avLst/>
          </a:prstGeom>
          <a:solidFill>
            <a:schemeClr val="bg1"/>
          </a:solidFill>
        </p:spPr>
        <p:txBody>
          <a:bodyPr wrap="square" rtlCol="0">
            <a:spAutoFit/>
          </a:bodyPr>
          <a:lstStyle/>
          <a:p>
            <a:endParaRPr lang="fr-FR" dirty="0"/>
          </a:p>
        </p:txBody>
      </p:sp>
      <p:pic>
        <p:nvPicPr>
          <p:cNvPr id="30" name="Image 29">
            <a:extLst>
              <a:ext uri="{FF2B5EF4-FFF2-40B4-BE49-F238E27FC236}">
                <a16:creationId xmlns:a16="http://schemas.microsoft.com/office/drawing/2014/main" id="{E17FC8F8-84E3-4634-8DE5-C69F2BCBBA57}"/>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
        <p:nvSpPr>
          <p:cNvPr id="3" name="ZoneTexte 2">
            <a:extLst>
              <a:ext uri="{FF2B5EF4-FFF2-40B4-BE49-F238E27FC236}">
                <a16:creationId xmlns:a16="http://schemas.microsoft.com/office/drawing/2014/main" id="{8C730FF1-15BC-EBB9-A640-EC76A839D168}"/>
              </a:ext>
            </a:extLst>
          </p:cNvPr>
          <p:cNvSpPr txBox="1"/>
          <p:nvPr/>
        </p:nvSpPr>
        <p:spPr>
          <a:xfrm>
            <a:off x="3584448" y="790796"/>
            <a:ext cx="3941064" cy="1661993"/>
          </a:xfrm>
          <a:prstGeom prst="rect">
            <a:avLst/>
          </a:prstGeom>
          <a:noFill/>
        </p:spPr>
        <p:txBody>
          <a:bodyPr wrap="square" rtlCol="0">
            <a:spAutoFit/>
          </a:bodyPr>
          <a:lstStyle/>
          <a:p>
            <a:r>
              <a:rPr lang="fr-FR" cap="small" dirty="0"/>
              <a:t>Qui veut gagner l’hémicycle ? Année 3</a:t>
            </a:r>
          </a:p>
          <a:p>
            <a:r>
              <a:rPr lang="fr-FR" sz="1200" b="0" i="0" dirty="0">
                <a:solidFill>
                  <a:srgbClr val="202020"/>
                </a:solidFill>
                <a:effectLst/>
              </a:rPr>
              <a:t>C’est un grand jeu de connaissances sur l’Europe qui mettra en compétition 13 classes de lycées dans un format pédagogique, ludique et participatif. Une finale au Conseil de l’Europe opposera les meilleurs élèves,</a:t>
            </a:r>
          </a:p>
          <a:p>
            <a:r>
              <a:rPr lang="fr-FR" sz="1200" dirty="0">
                <a:solidFill>
                  <a:srgbClr val="202020"/>
                </a:solidFill>
              </a:rPr>
              <a:t>Date : Octobre à mai 2025</a:t>
            </a:r>
            <a:br>
              <a:rPr lang="fr-FR" sz="1200" b="0" i="0" dirty="0">
                <a:solidFill>
                  <a:srgbClr val="202020"/>
                </a:solidFill>
                <a:effectLst/>
              </a:rPr>
            </a:br>
            <a:r>
              <a:rPr lang="fr-FR" sz="1200" b="0" i="0" dirty="0">
                <a:solidFill>
                  <a:srgbClr val="202020"/>
                </a:solidFill>
                <a:effectLst/>
              </a:rPr>
              <a:t>Public : Les classes de seconde et de première générales et professionnelles des lycées situés en Alsace.</a:t>
            </a:r>
          </a:p>
        </p:txBody>
      </p:sp>
      <p:pic>
        <p:nvPicPr>
          <p:cNvPr id="5" name="Image 4" descr="Une image contenant texte, capture d’écran, habits, personne&#10;&#10;Description générée automatiquement">
            <a:extLst>
              <a:ext uri="{FF2B5EF4-FFF2-40B4-BE49-F238E27FC236}">
                <a16:creationId xmlns:a16="http://schemas.microsoft.com/office/drawing/2014/main" id="{0882EA47-AD7E-9E81-D8AB-7BB267F55A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39" t="11725" r="27325" b="13092"/>
          <a:stretch/>
        </p:blipFill>
        <p:spPr>
          <a:xfrm>
            <a:off x="396240" y="728364"/>
            <a:ext cx="3005328" cy="1827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ZoneTexte 10">
            <a:extLst>
              <a:ext uri="{FF2B5EF4-FFF2-40B4-BE49-F238E27FC236}">
                <a16:creationId xmlns:a16="http://schemas.microsoft.com/office/drawing/2014/main" id="{D3900E37-D52E-F988-E216-EBE5022C89B5}"/>
              </a:ext>
            </a:extLst>
          </p:cNvPr>
          <p:cNvSpPr txBox="1"/>
          <p:nvPr/>
        </p:nvSpPr>
        <p:spPr>
          <a:xfrm>
            <a:off x="2602992" y="3180699"/>
            <a:ext cx="3941064" cy="1661993"/>
          </a:xfrm>
          <a:prstGeom prst="rect">
            <a:avLst/>
          </a:prstGeom>
          <a:noFill/>
        </p:spPr>
        <p:txBody>
          <a:bodyPr wrap="square" rtlCol="0">
            <a:spAutoFit/>
          </a:bodyPr>
          <a:lstStyle/>
          <a:p>
            <a:r>
              <a:rPr lang="fr-FR" cap="small" dirty="0"/>
              <a:t>Semaines européennes au collège</a:t>
            </a:r>
          </a:p>
          <a:p>
            <a:pPr marL="171450" indent="-171450">
              <a:buFont typeface="Arial" panose="020B0604020202020204" pitchFamily="34" charset="0"/>
              <a:buChar char="•"/>
            </a:pPr>
            <a:r>
              <a:rPr lang="fr-FR" sz="1200" b="0" i="0" dirty="0">
                <a:solidFill>
                  <a:srgbClr val="202020"/>
                </a:solidFill>
                <a:effectLst/>
              </a:rPr>
              <a:t>Organisation de semaines européennes dans les collèges en Alsace</a:t>
            </a:r>
          </a:p>
          <a:p>
            <a:pPr marL="171450" indent="-171450">
              <a:buFont typeface="Arial" panose="020B0604020202020204" pitchFamily="34" charset="0"/>
              <a:buChar char="•"/>
            </a:pPr>
            <a:r>
              <a:rPr lang="fr-FR" sz="1200" dirty="0">
                <a:solidFill>
                  <a:srgbClr val="202020"/>
                </a:solidFill>
              </a:rPr>
              <a:t>Animations pédagogiques, expositions, jeu-concours, mise à disposition de documentation</a:t>
            </a:r>
            <a:endParaRPr lang="fr-FR" sz="1200" b="0" i="0" dirty="0">
              <a:solidFill>
                <a:srgbClr val="202020"/>
              </a:solidFill>
              <a:effectLst/>
            </a:endParaRPr>
          </a:p>
          <a:p>
            <a:r>
              <a:rPr lang="fr-FR" sz="1200" dirty="0">
                <a:solidFill>
                  <a:srgbClr val="202020"/>
                </a:solidFill>
              </a:rPr>
              <a:t>Date : Janvier à juin 2025</a:t>
            </a:r>
            <a:br>
              <a:rPr lang="fr-FR" sz="1200" b="0" i="0" dirty="0">
                <a:solidFill>
                  <a:srgbClr val="202020"/>
                </a:solidFill>
                <a:effectLst/>
              </a:rPr>
            </a:br>
            <a:r>
              <a:rPr lang="fr-FR" sz="1200" b="0" i="0" dirty="0">
                <a:solidFill>
                  <a:srgbClr val="202020"/>
                </a:solidFill>
                <a:effectLst/>
              </a:rPr>
              <a:t>Public :  classes de 6</a:t>
            </a:r>
            <a:r>
              <a:rPr lang="fr-FR" sz="1200" b="0" i="0" baseline="30000" dirty="0">
                <a:solidFill>
                  <a:srgbClr val="202020"/>
                </a:solidFill>
                <a:effectLst/>
              </a:rPr>
              <a:t>ème</a:t>
            </a:r>
            <a:r>
              <a:rPr lang="fr-FR" sz="1200" b="0" i="0" dirty="0">
                <a:solidFill>
                  <a:srgbClr val="202020"/>
                </a:solidFill>
                <a:effectLst/>
              </a:rPr>
              <a:t> à la 3</a:t>
            </a:r>
            <a:r>
              <a:rPr lang="fr-FR" sz="1200" b="0" i="0" baseline="30000" dirty="0">
                <a:solidFill>
                  <a:srgbClr val="202020"/>
                </a:solidFill>
                <a:effectLst/>
              </a:rPr>
              <a:t>ème</a:t>
            </a:r>
            <a:endParaRPr lang="fr-FR" sz="1200" b="0" i="0" dirty="0">
              <a:solidFill>
                <a:srgbClr val="202020"/>
              </a:solidFill>
              <a:effectLst/>
            </a:endParaRPr>
          </a:p>
          <a:p>
            <a:r>
              <a:rPr lang="fr-FR" sz="1200" b="0" i="0" dirty="0">
                <a:solidFill>
                  <a:srgbClr val="202020"/>
                </a:solidFill>
                <a:effectLst/>
              </a:rPr>
              <a:t>               </a:t>
            </a:r>
          </a:p>
        </p:txBody>
      </p:sp>
      <p:pic>
        <p:nvPicPr>
          <p:cNvPr id="16" name="Image 15">
            <a:extLst>
              <a:ext uri="{FF2B5EF4-FFF2-40B4-BE49-F238E27FC236}">
                <a16:creationId xmlns:a16="http://schemas.microsoft.com/office/drawing/2014/main" id="{2A806008-EF3E-07CD-BB8D-F4CB2809A08D}"/>
              </a:ext>
            </a:extLst>
          </p:cNvPr>
          <p:cNvPicPr>
            <a:picLocks noChangeAspect="1"/>
          </p:cNvPicPr>
          <p:nvPr/>
        </p:nvPicPr>
        <p:blipFill rotWithShape="1">
          <a:blip r:embed="rId6"/>
          <a:srcRect l="18600" t="25108" r="18625" b="12667"/>
          <a:stretch/>
        </p:blipFill>
        <p:spPr>
          <a:xfrm>
            <a:off x="8037702" y="1091920"/>
            <a:ext cx="3657093" cy="20391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ZoneTexte 19">
            <a:extLst>
              <a:ext uri="{FF2B5EF4-FFF2-40B4-BE49-F238E27FC236}">
                <a16:creationId xmlns:a16="http://schemas.microsoft.com/office/drawing/2014/main" id="{446EB4E9-1075-374D-2538-D2EB4156DDC8}"/>
              </a:ext>
            </a:extLst>
          </p:cNvPr>
          <p:cNvSpPr txBox="1"/>
          <p:nvPr/>
        </p:nvSpPr>
        <p:spPr>
          <a:xfrm>
            <a:off x="8083296" y="3492076"/>
            <a:ext cx="3941064" cy="1292662"/>
          </a:xfrm>
          <a:prstGeom prst="rect">
            <a:avLst/>
          </a:prstGeom>
          <a:noFill/>
        </p:spPr>
        <p:txBody>
          <a:bodyPr wrap="square" rtlCol="0">
            <a:spAutoFit/>
          </a:bodyPr>
          <a:lstStyle/>
          <a:p>
            <a:r>
              <a:rPr lang="fr-FR" cap="small" dirty="0" err="1"/>
              <a:t>Euroquiz</a:t>
            </a:r>
            <a:r>
              <a:rPr lang="fr-FR" cap="small" dirty="0"/>
              <a:t> / élections européennes</a:t>
            </a:r>
          </a:p>
          <a:p>
            <a:r>
              <a:rPr lang="fr-FR" sz="1200" dirty="0">
                <a:solidFill>
                  <a:srgbClr val="202020"/>
                </a:solidFill>
              </a:rPr>
              <a:t>Réalisation d’animations pédagogiques pour engager le public à voter aux élections européennes de juin 2024</a:t>
            </a:r>
          </a:p>
          <a:p>
            <a:r>
              <a:rPr lang="fr-FR" sz="1200" dirty="0">
                <a:solidFill>
                  <a:srgbClr val="202020"/>
                </a:solidFill>
              </a:rPr>
              <a:t>Date : Novembre à mai 2024</a:t>
            </a:r>
            <a:br>
              <a:rPr lang="fr-FR" sz="1200" b="0" i="0" dirty="0">
                <a:solidFill>
                  <a:srgbClr val="202020"/>
                </a:solidFill>
                <a:effectLst/>
              </a:rPr>
            </a:br>
            <a:r>
              <a:rPr lang="fr-FR" sz="1200" b="0" i="0" dirty="0">
                <a:solidFill>
                  <a:srgbClr val="202020"/>
                </a:solidFill>
                <a:effectLst/>
              </a:rPr>
              <a:t>Public :  grand public</a:t>
            </a:r>
          </a:p>
          <a:p>
            <a:r>
              <a:rPr lang="fr-FR" sz="1200" b="0" i="0" dirty="0">
                <a:solidFill>
                  <a:srgbClr val="202020"/>
                </a:solidFill>
                <a:effectLst/>
              </a:rPr>
              <a:t>               classes de Terminale et </a:t>
            </a:r>
            <a:r>
              <a:rPr lang="fr-FR" sz="1200" b="0" i="0" dirty="0" err="1">
                <a:solidFill>
                  <a:srgbClr val="202020"/>
                </a:solidFill>
                <a:effectLst/>
              </a:rPr>
              <a:t>post-bac</a:t>
            </a:r>
            <a:endParaRPr lang="fr-FR" sz="1200" b="0" i="0" dirty="0">
              <a:solidFill>
                <a:srgbClr val="202020"/>
              </a:solidFill>
              <a:effectLst/>
            </a:endParaRPr>
          </a:p>
        </p:txBody>
      </p:sp>
      <p:pic>
        <p:nvPicPr>
          <p:cNvPr id="1026" name="Picture 2">
            <a:extLst>
              <a:ext uri="{FF2B5EF4-FFF2-40B4-BE49-F238E27FC236}">
                <a16:creationId xmlns:a16="http://schemas.microsoft.com/office/drawing/2014/main" id="{39F0C93A-DBD6-829D-0D08-E2AB703FB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24" y="3158874"/>
            <a:ext cx="2167308" cy="21673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7509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Propositions de partenariats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25818"/>
            <a:ext cx="1017270" cy="835308"/>
          </a:xfrm>
          <a:prstGeom prst="rect">
            <a:avLst/>
          </a:prstGeom>
          <a:solidFill>
            <a:schemeClr val="bg1"/>
          </a:solidFill>
        </p:spPr>
        <p:txBody>
          <a:bodyPr wrap="square" rtlCol="0">
            <a:spAutoFit/>
          </a:bodyPr>
          <a:lstStyle/>
          <a:p>
            <a:endParaRPr lang="fr-FR" dirty="0"/>
          </a:p>
        </p:txBody>
      </p:sp>
      <p:pic>
        <p:nvPicPr>
          <p:cNvPr id="30" name="Image 29">
            <a:extLst>
              <a:ext uri="{FF2B5EF4-FFF2-40B4-BE49-F238E27FC236}">
                <a16:creationId xmlns:a16="http://schemas.microsoft.com/office/drawing/2014/main" id="{E17FC8F8-84E3-4634-8DE5-C69F2BCBBA57}"/>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2054" name="Picture 6" descr="Service civique — Wikipédia">
            <a:extLst>
              <a:ext uri="{FF2B5EF4-FFF2-40B4-BE49-F238E27FC236}">
                <a16:creationId xmlns:a16="http://schemas.microsoft.com/office/drawing/2014/main" id="{7704A1F1-6CF2-B400-4C5E-3CF9C9D98D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825" y="2519149"/>
            <a:ext cx="1409446" cy="850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age de 3e - du 28/11 au 02/12 - Actualités - COLLEGE DU CARLADEZ">
            <a:extLst>
              <a:ext uri="{FF2B5EF4-FFF2-40B4-BE49-F238E27FC236}">
                <a16:creationId xmlns:a16="http://schemas.microsoft.com/office/drawing/2014/main" id="{2FC8A23C-94A7-5E44-E451-D56E71FDAC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703" y="3959639"/>
            <a:ext cx="1741201" cy="9810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s clubs - Polymeris">
            <a:extLst>
              <a:ext uri="{FF2B5EF4-FFF2-40B4-BE49-F238E27FC236}">
                <a16:creationId xmlns:a16="http://schemas.microsoft.com/office/drawing/2014/main" id="{867CDF34-BB77-1229-3438-59A67D8A44F4}"/>
              </a:ext>
            </a:extLst>
          </p:cNvPr>
          <p:cNvPicPr>
            <a:picLocks noChangeAspect="1" noChangeArrowheads="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t="34667" b="26715"/>
          <a:stretch/>
        </p:blipFill>
        <p:spPr bwMode="auto">
          <a:xfrm>
            <a:off x="243175" y="1170407"/>
            <a:ext cx="2070258" cy="798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ZoneTexte 6">
            <a:extLst>
              <a:ext uri="{FF2B5EF4-FFF2-40B4-BE49-F238E27FC236}">
                <a16:creationId xmlns:a16="http://schemas.microsoft.com/office/drawing/2014/main" id="{CEFEA1FF-A686-913F-E3C3-8AD9AE89E20D}"/>
              </a:ext>
            </a:extLst>
          </p:cNvPr>
          <p:cNvSpPr txBox="1"/>
          <p:nvPr/>
        </p:nvSpPr>
        <p:spPr>
          <a:xfrm>
            <a:off x="2551176" y="1170407"/>
            <a:ext cx="8634984" cy="923330"/>
          </a:xfrm>
          <a:prstGeom prst="rect">
            <a:avLst/>
          </a:prstGeom>
          <a:noFill/>
        </p:spPr>
        <p:txBody>
          <a:bodyPr wrap="square" rtlCol="0">
            <a:spAutoFit/>
          </a:bodyPr>
          <a:lstStyle/>
          <a:p>
            <a:r>
              <a:rPr lang="fr-FR" b="1" cap="small" dirty="0"/>
              <a:t>Intégrer le Club Europe pour </a:t>
            </a:r>
            <a:br>
              <a:rPr lang="fr-FR" cap="small" dirty="0"/>
            </a:br>
            <a:r>
              <a:rPr lang="fr-FR" dirty="0"/>
              <a:t>&gt; Réaliser des animations pédagogiques pour différents publics</a:t>
            </a:r>
          </a:p>
          <a:p>
            <a:r>
              <a:rPr lang="fr-FR" dirty="0"/>
              <a:t>&gt; Pour nous accompagner dans nos actions d’information sur les élections européennes</a:t>
            </a:r>
          </a:p>
        </p:txBody>
      </p:sp>
      <p:sp>
        <p:nvSpPr>
          <p:cNvPr id="10" name="ZoneTexte 9">
            <a:extLst>
              <a:ext uri="{FF2B5EF4-FFF2-40B4-BE49-F238E27FC236}">
                <a16:creationId xmlns:a16="http://schemas.microsoft.com/office/drawing/2014/main" id="{A24FF8F8-8253-1341-584D-B5EF53483B23}"/>
              </a:ext>
            </a:extLst>
          </p:cNvPr>
          <p:cNvSpPr txBox="1"/>
          <p:nvPr/>
        </p:nvSpPr>
        <p:spPr>
          <a:xfrm>
            <a:off x="2484120" y="2482680"/>
            <a:ext cx="8634984" cy="923330"/>
          </a:xfrm>
          <a:prstGeom prst="rect">
            <a:avLst/>
          </a:prstGeom>
          <a:noFill/>
        </p:spPr>
        <p:txBody>
          <a:bodyPr wrap="square" rtlCol="0">
            <a:spAutoFit/>
          </a:bodyPr>
          <a:lstStyle/>
          <a:p>
            <a:r>
              <a:rPr lang="fr-FR" b="1" cap="small" dirty="0"/>
              <a:t>Réaliser un service civique</a:t>
            </a:r>
            <a:br>
              <a:rPr lang="fr-FR" dirty="0"/>
            </a:br>
            <a:r>
              <a:rPr lang="fr-FR" dirty="0"/>
              <a:t>&gt; Pour contribuer à l’information des jeunes sur les questions européennes</a:t>
            </a:r>
          </a:p>
          <a:p>
            <a:r>
              <a:rPr lang="fr-FR" dirty="0"/>
              <a:t>&gt; 8 mois</a:t>
            </a:r>
          </a:p>
        </p:txBody>
      </p:sp>
      <p:sp>
        <p:nvSpPr>
          <p:cNvPr id="14" name="ZoneTexte 13">
            <a:extLst>
              <a:ext uri="{FF2B5EF4-FFF2-40B4-BE49-F238E27FC236}">
                <a16:creationId xmlns:a16="http://schemas.microsoft.com/office/drawing/2014/main" id="{1494553E-1311-14A1-243E-726A3E93FFF7}"/>
              </a:ext>
            </a:extLst>
          </p:cNvPr>
          <p:cNvSpPr txBox="1"/>
          <p:nvPr/>
        </p:nvSpPr>
        <p:spPr>
          <a:xfrm>
            <a:off x="2517648" y="3840934"/>
            <a:ext cx="8903208" cy="923330"/>
          </a:xfrm>
          <a:prstGeom prst="rect">
            <a:avLst/>
          </a:prstGeom>
          <a:noFill/>
        </p:spPr>
        <p:txBody>
          <a:bodyPr wrap="square" rtlCol="0">
            <a:spAutoFit/>
          </a:bodyPr>
          <a:lstStyle/>
          <a:p>
            <a:r>
              <a:rPr lang="fr-FR" b="1" cap="small" dirty="0"/>
              <a:t>Réaliser un stage</a:t>
            </a:r>
            <a:br>
              <a:rPr lang="fr-FR" dirty="0"/>
            </a:br>
            <a:r>
              <a:rPr lang="fr-FR" dirty="0"/>
              <a:t>&gt; Pour nous accompagner sur différents projets :  Mois de l’Europe, élections européennes,…</a:t>
            </a:r>
          </a:p>
          <a:p>
            <a:r>
              <a:rPr lang="fr-FR" dirty="0"/>
              <a:t>&gt; 2 mois</a:t>
            </a:r>
          </a:p>
        </p:txBody>
      </p:sp>
    </p:spTree>
    <p:custDataLst>
      <p:tags r:id="rId1"/>
    </p:custDataLst>
    <p:extLst>
      <p:ext uri="{BB962C8B-B14F-4D97-AF65-F5344CB8AC3E}">
        <p14:creationId xmlns:p14="http://schemas.microsoft.com/office/powerpoint/2010/main" val="42225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Centre d’Information sur les Institutions Européennes </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7501" y="732676"/>
            <a:ext cx="5481269" cy="365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8818" y="4622814"/>
            <a:ext cx="1913460" cy="422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8042" y="5196137"/>
            <a:ext cx="686471" cy="4576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ésultat de recherche d'images pour &quot;region grand est&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7804" y="4556072"/>
            <a:ext cx="1087830" cy="4207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ésultat de recherche d'images pour &quot;picto création entreprise&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240" y="859339"/>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1348740" y="1049939"/>
            <a:ext cx="3705085" cy="338554"/>
          </a:xfrm>
          <a:prstGeom prst="rect">
            <a:avLst/>
          </a:prstGeom>
          <a:noFill/>
        </p:spPr>
        <p:txBody>
          <a:bodyPr wrap="square" rtlCol="0">
            <a:spAutoFit/>
          </a:bodyPr>
          <a:lstStyle/>
          <a:p>
            <a:pPr>
              <a:spcBef>
                <a:spcPct val="50000"/>
              </a:spcBef>
            </a:pPr>
            <a:r>
              <a:rPr lang="fr-FR" altLang="fr-FR" sz="1600" dirty="0">
                <a:latin typeface="Calibri" panose="020F0502020204030204" pitchFamily="34" charset="0"/>
              </a:rPr>
              <a:t>Création en </a:t>
            </a:r>
            <a:r>
              <a:rPr lang="fr-FR" altLang="fr-FR" sz="1600" b="1" dirty="0">
                <a:latin typeface="Calibri" panose="020F0502020204030204" pitchFamily="34" charset="0"/>
              </a:rPr>
              <a:t>1995</a:t>
            </a:r>
          </a:p>
        </p:txBody>
      </p:sp>
      <p:pic>
        <p:nvPicPr>
          <p:cNvPr id="22" name="Picture 8" descr="Image associée"/>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00" y="1665789"/>
            <a:ext cx="1081056"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1350542" y="1833826"/>
            <a:ext cx="5245260" cy="584775"/>
          </a:xfrm>
          <a:prstGeom prst="rect">
            <a:avLst/>
          </a:prstGeom>
          <a:noFill/>
        </p:spPr>
        <p:txBody>
          <a:bodyPr wrap="square" rtlCol="0">
            <a:spAutoFit/>
          </a:bodyPr>
          <a:lstStyle/>
          <a:p>
            <a:pPr>
              <a:spcBef>
                <a:spcPct val="50000"/>
              </a:spcBef>
            </a:pPr>
            <a:r>
              <a:rPr lang="fr-FR" altLang="fr-FR" sz="1600" b="1" dirty="0">
                <a:latin typeface="Calibri" panose="020F0502020204030204" pitchFamily="34" charset="0"/>
              </a:rPr>
              <a:t>Informer</a:t>
            </a:r>
            <a:r>
              <a:rPr lang="fr-FR" altLang="fr-FR" sz="1600" dirty="0">
                <a:latin typeface="Calibri" panose="020F0502020204030204" pitchFamily="34" charset="0"/>
              </a:rPr>
              <a:t> sur l’Union européenne et sur les institutions européennes présentes à Strasbourg</a:t>
            </a:r>
          </a:p>
        </p:txBody>
      </p:sp>
      <p:pic>
        <p:nvPicPr>
          <p:cNvPr id="24" name="Picture 10" descr="Résultat de recherche d'images pour &quot;picto réunion&quot;"/>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016" y="3014469"/>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1345956" y="3045160"/>
            <a:ext cx="5321545" cy="830997"/>
          </a:xfrm>
          <a:prstGeom prst="rect">
            <a:avLst/>
          </a:prstGeom>
          <a:noFill/>
        </p:spPr>
        <p:txBody>
          <a:bodyPr wrap="square" rtlCol="0">
            <a:spAutoFit/>
          </a:bodyPr>
          <a:lstStyle/>
          <a:p>
            <a:pPr>
              <a:spcBef>
                <a:spcPct val="50000"/>
              </a:spcBef>
            </a:pPr>
            <a:r>
              <a:rPr lang="fr-FR" altLang="fr-FR" sz="1600" dirty="0">
                <a:latin typeface="Calibri" panose="020F0502020204030204" pitchFamily="34" charset="0"/>
              </a:rPr>
              <a:t>Membres </a:t>
            </a:r>
            <a:r>
              <a:rPr lang="fr-FR" altLang="fr-FR" sz="1600" b="1" dirty="0">
                <a:latin typeface="Calibri" panose="020F0502020204030204" pitchFamily="34" charset="0"/>
              </a:rPr>
              <a:t>fondateurs</a:t>
            </a:r>
            <a:r>
              <a:rPr lang="fr-FR" altLang="fr-FR" sz="1600" dirty="0">
                <a:latin typeface="Calibri" panose="020F0502020204030204" pitchFamily="34" charset="0"/>
              </a:rPr>
              <a:t> : Région Grand Est, Collectivité européenne d’Alsace, Eurométropole de Strasbourg</a:t>
            </a:r>
            <a:br>
              <a:rPr lang="fr-FR" altLang="fr-FR" sz="1600" dirty="0">
                <a:latin typeface="Calibri" panose="020F0502020204030204" pitchFamily="34" charset="0"/>
              </a:rPr>
            </a:br>
            <a:endParaRPr lang="fr-FR" altLang="fr-FR" sz="1600" dirty="0">
              <a:latin typeface="Calibri" panose="020F0502020204030204" pitchFamily="34" charset="0"/>
            </a:endParaRPr>
          </a:p>
        </p:txBody>
      </p:sp>
      <p:pic>
        <p:nvPicPr>
          <p:cNvPr id="26" name="Picture 12" descr="Résultat de recherche d'images pour &quot;picto équipe&quot;"/>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789" y="3983853"/>
            <a:ext cx="790453" cy="72000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1345956" y="4329311"/>
            <a:ext cx="4277604" cy="338554"/>
          </a:xfrm>
          <a:prstGeom prst="rect">
            <a:avLst/>
          </a:prstGeom>
          <a:noFill/>
        </p:spPr>
        <p:txBody>
          <a:bodyPr wrap="square" rtlCol="0">
            <a:spAutoFit/>
          </a:bodyPr>
          <a:lstStyle/>
          <a:p>
            <a:pPr>
              <a:spcBef>
                <a:spcPct val="50000"/>
              </a:spcBef>
            </a:pPr>
            <a:r>
              <a:rPr lang="fr-FR" altLang="fr-FR" sz="1600" dirty="0">
                <a:latin typeface="Calibri" panose="020F0502020204030204" pitchFamily="34" charset="0"/>
              </a:rPr>
              <a:t>Une équipe de </a:t>
            </a:r>
            <a:r>
              <a:rPr lang="fr-FR" altLang="fr-FR" sz="1600" b="1" dirty="0">
                <a:latin typeface="Calibri" panose="020F0502020204030204" pitchFamily="34" charset="0"/>
              </a:rPr>
              <a:t>7</a:t>
            </a:r>
            <a:r>
              <a:rPr lang="fr-FR" altLang="fr-FR" sz="1600" dirty="0">
                <a:latin typeface="Calibri" panose="020F0502020204030204" pitchFamily="34" charset="0"/>
              </a:rPr>
              <a:t> permanents et de </a:t>
            </a:r>
            <a:r>
              <a:rPr lang="fr-FR" altLang="fr-FR" sz="1600" b="1" dirty="0">
                <a:latin typeface="Calibri" panose="020F0502020204030204" pitchFamily="34" charset="0"/>
              </a:rPr>
              <a:t>35</a:t>
            </a:r>
            <a:r>
              <a:rPr lang="fr-FR" altLang="fr-FR" sz="1600" dirty="0">
                <a:latin typeface="Calibri" panose="020F0502020204030204" pitchFamily="34" charset="0"/>
              </a:rPr>
              <a:t> bénévoles</a:t>
            </a:r>
          </a:p>
        </p:txBody>
      </p:sp>
      <p:sp>
        <p:nvSpPr>
          <p:cNvPr id="30" name="ZoneTexte 29"/>
          <p:cNvSpPr txBox="1"/>
          <p:nvPr/>
        </p:nvSpPr>
        <p:spPr>
          <a:xfrm>
            <a:off x="1345955" y="4999642"/>
            <a:ext cx="5044175" cy="584775"/>
          </a:xfrm>
          <a:prstGeom prst="rect">
            <a:avLst/>
          </a:prstGeom>
          <a:noFill/>
        </p:spPr>
        <p:txBody>
          <a:bodyPr wrap="square" rtlCol="0">
            <a:spAutoFit/>
          </a:bodyPr>
          <a:lstStyle/>
          <a:p>
            <a:pPr>
              <a:spcBef>
                <a:spcPct val="50000"/>
              </a:spcBef>
            </a:pPr>
            <a:r>
              <a:rPr lang="fr-FR" altLang="fr-FR" sz="1600" dirty="0">
                <a:latin typeface="Calibri" panose="020F0502020204030204" pitchFamily="34" charset="0"/>
              </a:rPr>
              <a:t>Membre du réseau des Centres Europe Direct – un label de la Commission européenne</a:t>
            </a:r>
          </a:p>
        </p:txBody>
      </p:sp>
      <p:pic>
        <p:nvPicPr>
          <p:cNvPr id="2050" name="Picture 2" descr="Logo et charte d&amp;#39;utilisation - Collectivité européenne d&amp;#39;Alsace | CeA">
            <a:extLst>
              <a:ext uri="{FF2B5EF4-FFF2-40B4-BE49-F238E27FC236}">
                <a16:creationId xmlns:a16="http://schemas.microsoft.com/office/drawing/2014/main" id="{5775FE13-7A74-4782-BD76-920FE513C4E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70241" y="4575198"/>
            <a:ext cx="1275173" cy="413103"/>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a:extLst>
              <a:ext uri="{FF2B5EF4-FFF2-40B4-BE49-F238E27FC236}">
                <a16:creationId xmlns:a16="http://schemas.microsoft.com/office/drawing/2014/main" id="{1B1CF775-2781-4CCA-B10E-058287BDC056}"/>
              </a:ext>
            </a:extLst>
          </p:cNvPr>
          <p:cNvPicPr>
            <a:picLocks noChangeAspect="1"/>
          </p:cNvPicPr>
          <p:nvPr/>
        </p:nvPicPr>
        <p:blipFill>
          <a:blip r:embed="rId13"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4" name="Image 33">
            <a:extLst>
              <a:ext uri="{FF2B5EF4-FFF2-40B4-BE49-F238E27FC236}">
                <a16:creationId xmlns:a16="http://schemas.microsoft.com/office/drawing/2014/main" id="{A6223E3B-0180-4364-BD31-3E6612244046}"/>
              </a:ext>
            </a:extLst>
          </p:cNvPr>
          <p:cNvPicPr>
            <a:picLocks noChangeAspect="1"/>
          </p:cNvPicPr>
          <p:nvPr/>
        </p:nvPicPr>
        <p:blipFill>
          <a:blip r:embed="rId14" cstate="print">
            <a:alphaModFix amt="50000"/>
            <a:extLst>
              <a:ext uri="{28A0092B-C50C-407E-A947-70E740481C1C}">
                <a14:useLocalDpi xmlns:a14="http://schemas.microsoft.com/office/drawing/2010/main" val="0"/>
              </a:ext>
            </a:extLst>
          </a:blip>
          <a:stretch>
            <a:fillRect/>
          </a:stretch>
        </p:blipFill>
        <p:spPr>
          <a:xfrm>
            <a:off x="299198" y="5082581"/>
            <a:ext cx="1012459" cy="368596"/>
          </a:xfrm>
          <a:prstGeom prst="rect">
            <a:avLst/>
          </a:prstGeom>
        </p:spPr>
      </p:pic>
    </p:spTree>
    <p:custDataLst>
      <p:tags r:id="rId1"/>
    </p:custDataLst>
    <p:extLst>
      <p:ext uri="{BB962C8B-B14F-4D97-AF65-F5344CB8AC3E}">
        <p14:creationId xmlns:p14="http://schemas.microsoft.com/office/powerpoint/2010/main" val="386949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Centre d’Information sur les Institutions Européennes </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9" name="ZoneTexte 1"/>
          <p:cNvSpPr txBox="1">
            <a:spLocks noChangeArrowheads="1"/>
          </p:cNvSpPr>
          <p:nvPr/>
        </p:nvSpPr>
        <p:spPr bwMode="auto">
          <a:xfrm>
            <a:off x="4910066" y="1356941"/>
            <a:ext cx="5473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cap="small" dirty="0">
                <a:latin typeface="Calibri" panose="020F0502020204030204" pitchFamily="34" charset="0"/>
              </a:rPr>
              <a:t>Merci pour votre</a:t>
            </a:r>
          </a:p>
          <a:p>
            <a:pPr eaLnBrk="1" hangingPunct="1">
              <a:spcBef>
                <a:spcPct val="0"/>
              </a:spcBef>
              <a:buFontTx/>
              <a:buNone/>
            </a:pPr>
            <a:r>
              <a:rPr lang="fr-FR" altLang="fr-FR" cap="small" dirty="0">
                <a:latin typeface="Calibri" panose="020F0502020204030204" pitchFamily="34" charset="0"/>
              </a:rPr>
              <a:t>attention !</a:t>
            </a:r>
          </a:p>
        </p:txBody>
      </p:sp>
      <p:sp>
        <p:nvSpPr>
          <p:cNvPr id="20" name="Text Box 25"/>
          <p:cNvSpPr txBox="1">
            <a:spLocks noChangeArrowheads="1"/>
          </p:cNvSpPr>
          <p:nvPr/>
        </p:nvSpPr>
        <p:spPr bwMode="auto">
          <a:xfrm>
            <a:off x="1233881" y="3548380"/>
            <a:ext cx="17171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dirty="0">
                <a:solidFill>
                  <a:srgbClr val="158AD0"/>
                </a:solidFill>
                <a:latin typeface="Calibri" panose="020F0502020204030204" pitchFamily="34" charset="0"/>
              </a:rPr>
              <a:t>1 allée Kastner – 67000 Strasbourg Entrée du public :</a:t>
            </a:r>
            <a:br>
              <a:rPr lang="fr-FR" altLang="fr-FR" sz="1400" dirty="0">
                <a:solidFill>
                  <a:srgbClr val="158AD0"/>
                </a:solidFill>
                <a:latin typeface="Calibri" panose="020F0502020204030204" pitchFamily="34" charset="0"/>
              </a:rPr>
            </a:br>
            <a:r>
              <a:rPr lang="fr-FR" altLang="fr-FR" sz="1400" dirty="0">
                <a:solidFill>
                  <a:srgbClr val="158AD0"/>
                </a:solidFill>
                <a:latin typeface="Calibri" panose="020F0502020204030204" pitchFamily="34" charset="0"/>
              </a:rPr>
              <a:t>8 rue </a:t>
            </a:r>
            <a:r>
              <a:rPr lang="fr-FR" altLang="fr-FR" sz="1400" dirty="0" err="1">
                <a:solidFill>
                  <a:srgbClr val="158AD0"/>
                </a:solidFill>
                <a:latin typeface="Calibri" panose="020F0502020204030204" pitchFamily="34" charset="0"/>
              </a:rPr>
              <a:t>Boecklin</a:t>
            </a:r>
            <a:br>
              <a:rPr lang="fr-FR" altLang="fr-FR" sz="1400" dirty="0">
                <a:latin typeface="Calibri" panose="020F0502020204030204" pitchFamily="34" charset="0"/>
              </a:rPr>
            </a:br>
            <a:endParaRPr lang="fr-FR" altLang="fr-FR" sz="1400" dirty="0">
              <a:latin typeface="Calibri" panose="020F0502020204030204" pitchFamily="34" charset="0"/>
            </a:endParaRPr>
          </a:p>
        </p:txBody>
      </p:sp>
      <p:pic>
        <p:nvPicPr>
          <p:cNvPr id="23" name="Picture 6" descr="Résultat de recherche d'images pour &quot;picto adresse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971" y="3610506"/>
            <a:ext cx="717909" cy="717909"/>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5"/>
          <p:cNvSpPr txBox="1">
            <a:spLocks noChangeArrowheads="1"/>
          </p:cNvSpPr>
          <p:nvPr/>
        </p:nvSpPr>
        <p:spPr bwMode="auto">
          <a:xfrm>
            <a:off x="8968696" y="3434016"/>
            <a:ext cx="247169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br>
              <a:rPr lang="fr-FR" altLang="fr-FR" sz="1400" dirty="0">
                <a:solidFill>
                  <a:srgbClr val="158AD0"/>
                </a:solidFill>
                <a:latin typeface="Calibri" panose="020F0502020204030204" pitchFamily="34" charset="0"/>
              </a:rPr>
            </a:br>
            <a:r>
              <a:rPr lang="fr-FR" altLang="fr-FR" sz="1400" dirty="0">
                <a:solidFill>
                  <a:srgbClr val="158AD0"/>
                </a:solidFill>
                <a:latin typeface="Calibri" panose="020F0502020204030204" pitchFamily="34" charset="0"/>
                <a:hlinkClick r:id="rId5"/>
              </a:rPr>
              <a:t>www.strasbourg-europe.eu</a:t>
            </a:r>
            <a:endParaRPr lang="fr-FR" altLang="fr-FR" sz="1400" dirty="0">
              <a:solidFill>
                <a:srgbClr val="158AD0"/>
              </a:solidFill>
              <a:latin typeface="Calibri" panose="020F0502020204030204" pitchFamily="34" charset="0"/>
            </a:endParaRPr>
          </a:p>
          <a:p>
            <a:pPr eaLnBrk="1" hangingPunct="1">
              <a:spcBef>
                <a:spcPct val="50000"/>
              </a:spcBef>
              <a:buFontTx/>
              <a:buNone/>
            </a:pPr>
            <a:r>
              <a:rPr lang="fr-FR" altLang="fr-FR" sz="1400" dirty="0">
                <a:solidFill>
                  <a:srgbClr val="158AD0"/>
                </a:solidFill>
                <a:latin typeface="Calibri" panose="020F0502020204030204" pitchFamily="34" charset="0"/>
                <a:hlinkClick r:id="rId6"/>
              </a:rPr>
              <a:t>ciie@strasbourg-europe.eu</a:t>
            </a:r>
            <a:endParaRPr lang="fr-FR" altLang="fr-FR" sz="1400" dirty="0">
              <a:solidFill>
                <a:srgbClr val="158AD0"/>
              </a:solidFill>
              <a:latin typeface="Calibri" panose="020F0502020204030204" pitchFamily="34" charset="0"/>
            </a:endParaRPr>
          </a:p>
          <a:p>
            <a:pPr eaLnBrk="1" hangingPunct="1">
              <a:spcBef>
                <a:spcPct val="50000"/>
              </a:spcBef>
              <a:buFontTx/>
              <a:buNone/>
            </a:pPr>
            <a:endParaRPr lang="fr-FR" altLang="fr-FR" sz="1400" dirty="0">
              <a:solidFill>
                <a:srgbClr val="158AD0"/>
              </a:solidFill>
              <a:latin typeface="Calibri" panose="020F0502020204030204" pitchFamily="34" charset="0"/>
            </a:endParaRPr>
          </a:p>
        </p:txBody>
      </p:sp>
      <p:cxnSp>
        <p:nvCxnSpPr>
          <p:cNvPr id="3" name="Connecteur droit 2"/>
          <p:cNvCxnSpPr/>
          <p:nvPr/>
        </p:nvCxnSpPr>
        <p:spPr>
          <a:xfrm flipH="1">
            <a:off x="4786098" y="1487180"/>
            <a:ext cx="9668" cy="88383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124" name="Picture 4" descr="Choisir son téléphone — Macif — Avec les aidants"/>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3247" y="3548380"/>
            <a:ext cx="928472" cy="9284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5"/>
          <p:cNvSpPr txBox="1">
            <a:spLocks noChangeArrowheads="1"/>
          </p:cNvSpPr>
          <p:nvPr/>
        </p:nvSpPr>
        <p:spPr bwMode="auto">
          <a:xfrm>
            <a:off x="5021880" y="3952079"/>
            <a:ext cx="20661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dirty="0">
                <a:solidFill>
                  <a:srgbClr val="158AD0"/>
                </a:solidFill>
                <a:latin typeface="Calibri" panose="020F0502020204030204" pitchFamily="34" charset="0"/>
              </a:rPr>
              <a:t>Tél. : +33 (0)3 88 15 70 80</a:t>
            </a:r>
          </a:p>
        </p:txBody>
      </p:sp>
      <p:pic>
        <p:nvPicPr>
          <p:cNvPr id="5134" name="Picture 14" descr="Internet Picto : images, photos et images vectorielles de stock ..."/>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18474" t="18767" r="18170" b="24740"/>
          <a:stretch/>
        </p:blipFill>
        <p:spPr bwMode="auto">
          <a:xfrm>
            <a:off x="7772087" y="3559066"/>
            <a:ext cx="1028700" cy="9878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E0023936-6407-463E-AD85-D87306ABD683}"/>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2" name="Image 1">
            <a:extLst>
              <a:ext uri="{FF2B5EF4-FFF2-40B4-BE49-F238E27FC236}">
                <a16:creationId xmlns:a16="http://schemas.microsoft.com/office/drawing/2014/main" id="{B41C75BE-8FE2-ED51-637A-8A76D4BCEB6F}"/>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1825728" y="1427106"/>
            <a:ext cx="2846070" cy="1036142"/>
          </a:xfrm>
          <a:prstGeom prst="rect">
            <a:avLst/>
          </a:prstGeom>
        </p:spPr>
      </p:pic>
      <p:pic>
        <p:nvPicPr>
          <p:cNvPr id="5" name="Picture 2" descr="Résultat de recherche d'images pour &quot;picto création entreprise&quot;">
            <a:hlinkClick r:id="rId10" action="ppaction://hlinksldjump"/>
            <a:extLst>
              <a:ext uri="{FF2B5EF4-FFF2-40B4-BE49-F238E27FC236}">
                <a16:creationId xmlns:a16="http://schemas.microsoft.com/office/drawing/2014/main" id="{5A8BF1E0-7BF5-AA97-DDAB-1CB919719F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106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err="1">
                <a:solidFill>
                  <a:schemeClr val="bg1"/>
                </a:solidFill>
              </a:rPr>
              <a:t>Eurovoyageur</a:t>
            </a:r>
            <a:endParaRPr lang="fr-FR" sz="36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2" y="1278223"/>
            <a:ext cx="39295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 typeface="Calibri" panose="020F0502020204030204" pitchFamily="34" charset="0"/>
              <a:buChar char="→"/>
            </a:pPr>
            <a:r>
              <a:rPr lang="fr-FR" altLang="fr-FR" sz="1600" dirty="0">
                <a:latin typeface="Calibri" panose="020F0502020204030204" pitchFamily="34" charset="0"/>
              </a:rPr>
              <a:t>Une découverte de </a:t>
            </a:r>
            <a:r>
              <a:rPr lang="fr-FR" altLang="fr-FR" sz="1600" b="1" dirty="0">
                <a:latin typeface="Calibri" panose="020F0502020204030204" pitchFamily="34" charset="0"/>
              </a:rPr>
              <a:t>l’Union européenne </a:t>
            </a:r>
            <a:r>
              <a:rPr lang="fr-FR" altLang="fr-FR" sz="1600" dirty="0">
                <a:latin typeface="Calibri" panose="020F0502020204030204" pitchFamily="34" charset="0"/>
              </a:rPr>
              <a:t>à travers les symboles, l'histoire et la géographie</a:t>
            </a:r>
          </a:p>
          <a:p>
            <a:pPr>
              <a:spcBef>
                <a:spcPct val="50000"/>
              </a:spcBef>
              <a:buFont typeface="Calibri" panose="020F0502020204030204" pitchFamily="34" charset="0"/>
              <a:buChar char="→"/>
            </a:pPr>
            <a:r>
              <a:rPr lang="fr-FR" altLang="fr-FR" sz="1600" b="1" dirty="0">
                <a:latin typeface="Calibri" panose="020F0502020204030204" pitchFamily="34" charset="0"/>
              </a:rPr>
              <a:t>Un jeu </a:t>
            </a:r>
            <a:r>
              <a:rPr lang="fr-FR" altLang="fr-FR" sz="1600" dirty="0">
                <a:latin typeface="Calibri" panose="020F0502020204030204" pitchFamily="34" charset="0"/>
              </a:rPr>
              <a:t>de questions </a:t>
            </a:r>
            <a:r>
              <a:rPr lang="fr-FR" altLang="fr-FR" sz="1600" b="1" dirty="0">
                <a:latin typeface="Calibri" panose="020F0502020204030204" pitchFamily="34" charset="0"/>
              </a:rPr>
              <a:t>en équipes </a:t>
            </a:r>
            <a:r>
              <a:rPr lang="fr-FR" altLang="fr-FR" sz="1600" dirty="0">
                <a:latin typeface="Calibri" panose="020F0502020204030204" pitchFamily="34" charset="0"/>
              </a:rPr>
              <a:t>pour découvrir les traditions et les spécificités des 27 Etats membres</a:t>
            </a:r>
          </a:p>
          <a:p>
            <a:pPr>
              <a:spcBef>
                <a:spcPct val="50000"/>
              </a:spcBef>
              <a:buFont typeface="Calibri" panose="020F0502020204030204" pitchFamily="34" charset="0"/>
              <a:buChar char="→"/>
            </a:pPr>
            <a:r>
              <a:rPr lang="fr-FR" altLang="fr-FR" sz="1600" dirty="0">
                <a:latin typeface="Calibri" panose="020F0502020204030204" pitchFamily="34" charset="0"/>
              </a:rPr>
              <a:t>Réalisée dans </a:t>
            </a:r>
            <a:r>
              <a:rPr lang="fr-FR" altLang="fr-FR" sz="1600" b="1" dirty="0">
                <a:latin typeface="Calibri" panose="020F0502020204030204" pitchFamily="34" charset="0"/>
              </a:rPr>
              <a:t>les établissements</a:t>
            </a:r>
            <a:r>
              <a:rPr lang="fr-FR" altLang="fr-FR" sz="1600" dirty="0">
                <a:latin typeface="Calibri" panose="020F0502020204030204" pitchFamily="34" charset="0"/>
              </a:rPr>
              <a:t> scolaires alsaciens ou </a:t>
            </a:r>
            <a:r>
              <a:rPr lang="fr-FR" altLang="fr-FR" sz="1600" b="1" dirty="0">
                <a:latin typeface="Calibri" panose="020F0502020204030204" pitchFamily="34" charset="0"/>
              </a:rPr>
              <a:t>dans nos locaux</a:t>
            </a:r>
          </a:p>
          <a:p>
            <a:pPr>
              <a:spcBef>
                <a:spcPct val="50000"/>
              </a:spcBef>
              <a:buFont typeface="Calibri" panose="020F0502020204030204" pitchFamily="34" charset="0"/>
              <a:buChar char="→"/>
            </a:pPr>
            <a:r>
              <a:rPr lang="fr-FR" altLang="fr-FR" sz="1600" dirty="0">
                <a:latin typeface="Calibri" panose="020F0502020204030204" pitchFamily="34" charset="0"/>
              </a:rPr>
              <a:t>Durée de l’animation </a:t>
            </a:r>
            <a:r>
              <a:rPr lang="fr-FR" altLang="fr-FR" sz="1600" b="1" dirty="0">
                <a:latin typeface="Calibri" panose="020F0502020204030204" pitchFamily="34" charset="0"/>
              </a:rPr>
              <a:t>: 2h30</a:t>
            </a:r>
          </a:p>
        </p:txBody>
      </p:sp>
      <p:sp>
        <p:nvSpPr>
          <p:cNvPr id="19" name="ZoneTexte 18"/>
          <p:cNvSpPr txBox="1"/>
          <p:nvPr/>
        </p:nvSpPr>
        <p:spPr>
          <a:xfrm>
            <a:off x="1177173" y="4988490"/>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a:t>
            </a:r>
            <a:r>
              <a:rPr lang="fr-FR" sz="1600" dirty="0" err="1">
                <a:latin typeface="Calibri" panose="020F0502020204030204" pitchFamily="34" charset="0"/>
              </a:rPr>
              <a:t>Eurovoyageur</a:t>
            </a:r>
            <a:r>
              <a:rPr lang="fr-FR" sz="1600" dirty="0">
                <a:latin typeface="Calibri" panose="020F0502020204030204" pitchFamily="34" charset="0"/>
              </a:rPr>
              <a:t> en 2024 :</a:t>
            </a:r>
          </a:p>
          <a:p>
            <a:pPr>
              <a:defRPr/>
            </a:pPr>
            <a:r>
              <a:rPr lang="fr-FR" sz="1600" b="1" dirty="0">
                <a:latin typeface="Calibri" panose="020F0502020204030204" pitchFamily="34" charset="0"/>
              </a:rPr>
              <a:t>287 </a:t>
            </a:r>
            <a:r>
              <a:rPr lang="fr-FR" sz="1600" dirty="0">
                <a:latin typeface="Calibri" panose="020F0502020204030204" pitchFamily="34" charset="0"/>
              </a:rPr>
              <a:t>animations scolaires pour </a:t>
            </a:r>
            <a:r>
              <a:rPr lang="fr-FR" sz="1600" b="1" dirty="0">
                <a:latin typeface="Calibri" panose="020F0502020204030204" pitchFamily="34" charset="0"/>
              </a:rPr>
              <a:t>7 069 </a:t>
            </a:r>
            <a:r>
              <a:rPr lang="fr-FR" sz="1600" dirty="0">
                <a:latin typeface="Calibri" panose="020F0502020204030204" pitchFamily="34" charset="0"/>
              </a:rPr>
              <a:t>élèves</a:t>
            </a:r>
          </a:p>
        </p:txBody>
      </p:sp>
      <p:grpSp>
        <p:nvGrpSpPr>
          <p:cNvPr id="2" name="Groupe 1"/>
          <p:cNvGrpSpPr/>
          <p:nvPr/>
        </p:nvGrpSpPr>
        <p:grpSpPr>
          <a:xfrm>
            <a:off x="295918" y="1302436"/>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004" y="5019454"/>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Un voyage au cœur de l’Europe</a:t>
            </a:r>
          </a:p>
        </p:txBody>
      </p:sp>
      <p:sp>
        <p:nvSpPr>
          <p:cNvPr id="3" name="ZoneTexte 2"/>
          <p:cNvSpPr txBox="1"/>
          <p:nvPr/>
        </p:nvSpPr>
        <p:spPr>
          <a:xfrm>
            <a:off x="8301274" y="4744394"/>
            <a:ext cx="2293274" cy="307777"/>
          </a:xfrm>
          <a:prstGeom prst="rect">
            <a:avLst/>
          </a:prstGeom>
          <a:noFill/>
        </p:spPr>
        <p:txBody>
          <a:bodyPr wrap="square" rtlCol="0">
            <a:spAutoFit/>
          </a:bodyPr>
          <a:lstStyle/>
          <a:p>
            <a:r>
              <a:rPr lang="fr-FR" sz="1400" i="1" dirty="0" err="1">
                <a:solidFill>
                  <a:srgbClr val="869DC8"/>
                </a:solidFill>
              </a:rPr>
              <a:t>Eurovoyageur</a:t>
            </a:r>
            <a:r>
              <a:rPr lang="fr-FR" sz="1400" i="1" dirty="0">
                <a:solidFill>
                  <a:srgbClr val="869DC8"/>
                </a:solidFill>
              </a:rPr>
              <a:t> - détails</a:t>
            </a:r>
          </a:p>
        </p:txBody>
      </p:sp>
      <p:pic>
        <p:nvPicPr>
          <p:cNvPr id="20" name="Image 19">
            <a:extLst>
              <a:ext uri="{FF2B5EF4-FFF2-40B4-BE49-F238E27FC236}">
                <a16:creationId xmlns:a16="http://schemas.microsoft.com/office/drawing/2014/main" id="{A6333520-79C5-4738-99C8-F57F471B8C83}"/>
              </a:ext>
            </a:extLst>
          </p:cNvPr>
          <p:cNvPicPr>
            <a:picLocks noChangeAspect="1"/>
          </p:cNvPicPr>
          <p:nvPr/>
        </p:nvPicPr>
        <p:blipFill>
          <a:blip r:embed="rId7"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6" name="Image 5">
            <a:extLst>
              <a:ext uri="{FF2B5EF4-FFF2-40B4-BE49-F238E27FC236}">
                <a16:creationId xmlns:a16="http://schemas.microsoft.com/office/drawing/2014/main" id="{D34A736E-5062-C028-7D1D-BD3D246E2BC5}"/>
              </a:ext>
            </a:extLst>
          </p:cNvPr>
          <p:cNvPicPr>
            <a:picLocks noChangeAspect="1"/>
          </p:cNvPicPr>
          <p:nvPr/>
        </p:nvPicPr>
        <p:blipFill rotWithShape="1">
          <a:blip r:embed="rId8"/>
          <a:srcRect l="22200" t="5067" r="22000" b="4038"/>
          <a:stretch/>
        </p:blipFill>
        <p:spPr>
          <a:xfrm>
            <a:off x="7720899" y="690109"/>
            <a:ext cx="4242564" cy="3887348"/>
          </a:xfrm>
          <a:prstGeom prst="rect">
            <a:avLst/>
          </a:prstGeom>
        </p:spPr>
      </p:pic>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C2DB31AF-67F6-39DC-042D-13ABA6726429}"/>
                  </a:ext>
                </a:extLst>
              </p:cNvPr>
              <p:cNvGraphicFramePr>
                <a:graphicFrameLocks noChangeAspect="1"/>
              </p:cNvGraphicFramePr>
              <p:nvPr>
                <p:extLst>
                  <p:ext uri="{D42A27DB-BD31-4B8C-83A1-F6EECF244321}">
                    <p14:modId xmlns:p14="http://schemas.microsoft.com/office/powerpoint/2010/main" val="1242754700"/>
                  </p:ext>
                </p:extLst>
              </p:nvPr>
            </p:nvGraphicFramePr>
            <p:xfrm>
              <a:off x="10199395" y="4719804"/>
              <a:ext cx="1774716" cy="998278"/>
            </p:xfrm>
            <a:graphic>
              <a:graphicData uri="http://schemas.microsoft.com/office/powerpoint/2016/slidezoom">
                <pslz:sldZm>
                  <pslz:sldZmObj sldId="335" cId="1537222681">
                    <pslz:zmPr id="{C5FC4FBB-038E-4CF2-B801-83357A6F4149}" returnToParent="0" transitionDur="1000">
                      <p166:blipFill xmlns:p166="http://schemas.microsoft.com/office/powerpoint/2016/6/main">
                        <a:blip r:embed="rId9"/>
                        <a:stretch>
                          <a:fillRect/>
                        </a:stretch>
                      </p166:blipFill>
                      <p166:spPr xmlns:p166="http://schemas.microsoft.com/office/powerpoint/2016/6/main">
                        <a:xfrm>
                          <a:off x="0" y="0"/>
                          <a:ext cx="1774716" cy="998278"/>
                        </a:xfrm>
                        <a:prstGeom prst="rect">
                          <a:avLst/>
                        </a:prstGeom>
                        <a:ln w="57150">
                          <a:solidFill>
                            <a:prstClr val="ltGray"/>
                          </a:solidFill>
                        </a:ln>
                      </p166:spPr>
                    </pslz:zmPr>
                  </pslz:sldZmObj>
                </pslz:sldZm>
              </a:graphicData>
            </a:graphic>
          </p:graphicFrame>
        </mc:Choice>
        <mc:Fallback xmlns="">
          <p:pic>
            <p:nvPicPr>
              <p:cNvPr id="14" name="Zoom de diapositive 13">
                <a:hlinkClick r:id="rId12" action="ppaction://hlinksldjump"/>
                <a:extLst>
                  <a:ext uri="{FF2B5EF4-FFF2-40B4-BE49-F238E27FC236}">
                    <a16:creationId xmlns:a16="http://schemas.microsoft.com/office/drawing/2014/main" id="{C2DB31AF-67F6-39DC-042D-13ABA6726429}"/>
                  </a:ext>
                </a:extLst>
              </p:cNvPr>
              <p:cNvPicPr>
                <a:picLocks noGrp="1" noRot="1" noChangeAspect="1" noMove="1" noResize="1" noEditPoints="1" noAdjustHandles="1" noChangeArrowheads="1" noChangeShapeType="1"/>
              </p:cNvPicPr>
              <p:nvPr/>
            </p:nvPicPr>
            <p:blipFill>
              <a:blip r:embed="rId13"/>
              <a:stretch>
                <a:fillRect/>
              </a:stretch>
            </p:blipFill>
            <p:spPr>
              <a:xfrm>
                <a:off x="10199395" y="4719804"/>
                <a:ext cx="1774716" cy="998278"/>
              </a:xfrm>
              <a:prstGeom prst="rect">
                <a:avLst/>
              </a:prstGeom>
              <a:ln w="57150">
                <a:solidFill>
                  <a:prstClr val="ltGray"/>
                </a:solidFill>
              </a:ln>
            </p:spPr>
          </p:pic>
        </mc:Fallback>
      </mc:AlternateContent>
      <p:pic>
        <p:nvPicPr>
          <p:cNvPr id="25" name="Image 1">
            <a:hlinkClick r:id="rId12" action="ppaction://hlinksldjump"/>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739801" y="4932633"/>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626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Destination Europe</a:t>
            </a:r>
            <a:endParaRPr lang="fr-FR" sz="24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2" y="1278223"/>
            <a:ext cx="392952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 typeface="Calibri" panose="020F0502020204030204" pitchFamily="34" charset="0"/>
              <a:buChar char="→"/>
            </a:pPr>
            <a:r>
              <a:rPr lang="fr-FR" altLang="fr-FR" sz="1600" dirty="0">
                <a:latin typeface="Calibri" panose="020F0502020204030204" pitchFamily="34" charset="0"/>
              </a:rPr>
              <a:t>Une présentation multimédia et interactive de </a:t>
            </a:r>
            <a:r>
              <a:rPr lang="fr-FR" altLang="fr-FR" sz="1600" b="1" dirty="0">
                <a:latin typeface="Calibri" panose="020F0502020204030204" pitchFamily="34" charset="0"/>
              </a:rPr>
              <a:t>l’Union européenne, son histoire, ses institutions et son impact dans le quotidien</a:t>
            </a:r>
          </a:p>
          <a:p>
            <a:pPr>
              <a:spcBef>
                <a:spcPct val="50000"/>
              </a:spcBef>
              <a:buFont typeface="Calibri" panose="020F0502020204030204" pitchFamily="34" charset="0"/>
              <a:buChar char="→"/>
            </a:pPr>
            <a:r>
              <a:rPr lang="fr-FR" altLang="fr-FR" sz="1600" dirty="0">
                <a:latin typeface="Calibri" panose="020F0502020204030204" pitchFamily="34" charset="0"/>
              </a:rPr>
              <a:t>Une présentation pour les </a:t>
            </a:r>
            <a:r>
              <a:rPr lang="fr-FR" altLang="fr-FR" sz="1600" b="1" dirty="0">
                <a:latin typeface="Calibri" panose="020F0502020204030204" pitchFamily="34" charset="0"/>
              </a:rPr>
              <a:t>collégiens et les lycéens</a:t>
            </a:r>
          </a:p>
          <a:p>
            <a:pPr>
              <a:spcBef>
                <a:spcPct val="50000"/>
              </a:spcBef>
              <a:buFont typeface="Calibri" panose="020F0502020204030204" pitchFamily="34" charset="0"/>
              <a:buChar char="→"/>
            </a:pPr>
            <a:r>
              <a:rPr lang="fr-FR" altLang="fr-FR" sz="1600" dirty="0">
                <a:latin typeface="Calibri" panose="020F0502020204030204" pitchFamily="34" charset="0"/>
              </a:rPr>
              <a:t>Réalisée dans </a:t>
            </a:r>
            <a:r>
              <a:rPr lang="fr-FR" altLang="fr-FR" sz="1600" b="1" dirty="0">
                <a:latin typeface="Calibri" panose="020F0502020204030204" pitchFamily="34" charset="0"/>
              </a:rPr>
              <a:t>les établissements</a:t>
            </a:r>
            <a:r>
              <a:rPr lang="fr-FR" altLang="fr-FR" sz="1600" dirty="0">
                <a:latin typeface="Calibri" panose="020F0502020204030204" pitchFamily="34" charset="0"/>
              </a:rPr>
              <a:t> scolaires alsaciens ou </a:t>
            </a:r>
            <a:r>
              <a:rPr lang="fr-FR" altLang="fr-FR" sz="1600" b="1" dirty="0">
                <a:latin typeface="Calibri" panose="020F0502020204030204" pitchFamily="34" charset="0"/>
              </a:rPr>
              <a:t>dans nos locaux</a:t>
            </a:r>
          </a:p>
          <a:p>
            <a:pPr>
              <a:spcBef>
                <a:spcPct val="50000"/>
              </a:spcBef>
              <a:buFont typeface="Calibri" panose="020F0502020204030204" pitchFamily="34" charset="0"/>
              <a:buChar char="→"/>
            </a:pPr>
            <a:r>
              <a:rPr lang="fr-FR" altLang="fr-FR" sz="1600" b="1" dirty="0">
                <a:latin typeface="Calibri" panose="020F0502020204030204" pitchFamily="34" charset="0"/>
              </a:rPr>
              <a:t>En français</a:t>
            </a:r>
          </a:p>
          <a:p>
            <a:pPr>
              <a:spcBef>
                <a:spcPct val="50000"/>
              </a:spcBef>
              <a:buFont typeface="Calibri" panose="020F0502020204030204" pitchFamily="34" charset="0"/>
              <a:buChar char="→"/>
            </a:pPr>
            <a:r>
              <a:rPr lang="fr-FR" altLang="fr-FR" sz="1600" dirty="0">
                <a:latin typeface="Calibri" panose="020F0502020204030204" pitchFamily="34" charset="0"/>
              </a:rPr>
              <a:t>Durée de l’animation </a:t>
            </a:r>
            <a:r>
              <a:rPr lang="fr-FR" altLang="fr-FR" sz="1600" b="1" dirty="0">
                <a:latin typeface="Calibri" panose="020F0502020204030204" pitchFamily="34" charset="0"/>
              </a:rPr>
              <a:t>: 1h30</a:t>
            </a:r>
          </a:p>
        </p:txBody>
      </p:sp>
      <p:sp>
        <p:nvSpPr>
          <p:cNvPr id="19" name="ZoneTexte 18"/>
          <p:cNvSpPr txBox="1"/>
          <p:nvPr/>
        </p:nvSpPr>
        <p:spPr>
          <a:xfrm>
            <a:off x="1103077" y="4929335"/>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Destination Europe en 2024 :</a:t>
            </a:r>
          </a:p>
          <a:p>
            <a:pPr>
              <a:defRPr/>
            </a:pPr>
            <a:r>
              <a:rPr lang="fr-FR" sz="1600" b="1" dirty="0">
                <a:latin typeface="Calibri" panose="020F0502020204030204" pitchFamily="34" charset="0"/>
              </a:rPr>
              <a:t> 22 interventions </a:t>
            </a:r>
            <a:r>
              <a:rPr lang="fr-FR" sz="1600" dirty="0">
                <a:latin typeface="Calibri" panose="020F0502020204030204" pitchFamily="34" charset="0"/>
              </a:rPr>
              <a:t>scolaires pour </a:t>
            </a:r>
            <a:r>
              <a:rPr lang="fr-FR" sz="1600" b="1" dirty="0">
                <a:latin typeface="Calibri" panose="020F0502020204030204" pitchFamily="34" charset="0"/>
              </a:rPr>
              <a:t>590 </a:t>
            </a:r>
            <a:r>
              <a:rPr lang="fr-FR" sz="1600" dirty="0">
                <a:latin typeface="Calibri" panose="020F0502020204030204" pitchFamily="34" charset="0"/>
              </a:rPr>
              <a:t>élèves</a:t>
            </a:r>
          </a:p>
        </p:txBody>
      </p:sp>
      <p:grpSp>
        <p:nvGrpSpPr>
          <p:cNvPr id="2" name="Groupe 1"/>
          <p:cNvGrpSpPr/>
          <p:nvPr/>
        </p:nvGrpSpPr>
        <p:grpSpPr>
          <a:xfrm>
            <a:off x="295918" y="1302436"/>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825" y="5017402"/>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05472" y="920289"/>
            <a:ext cx="4837174" cy="362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Une présentation multimédia de l’Union européenne</a:t>
            </a:r>
          </a:p>
        </p:txBody>
      </p:sp>
      <p:sp>
        <p:nvSpPr>
          <p:cNvPr id="21" name="ZoneTexte 20"/>
          <p:cNvSpPr txBox="1"/>
          <p:nvPr/>
        </p:nvSpPr>
        <p:spPr>
          <a:xfrm>
            <a:off x="8227178" y="4668694"/>
            <a:ext cx="2193078" cy="307777"/>
          </a:xfrm>
          <a:prstGeom prst="rect">
            <a:avLst/>
          </a:prstGeom>
          <a:noFill/>
        </p:spPr>
        <p:txBody>
          <a:bodyPr wrap="square" rtlCol="0">
            <a:spAutoFit/>
          </a:bodyPr>
          <a:lstStyle/>
          <a:p>
            <a:r>
              <a:rPr lang="fr-FR" sz="1400" i="1" dirty="0">
                <a:solidFill>
                  <a:srgbClr val="869DC8"/>
                </a:solidFill>
              </a:rPr>
              <a:t>Destination - détails</a:t>
            </a:r>
          </a:p>
        </p:txBody>
      </p:sp>
      <p:pic>
        <p:nvPicPr>
          <p:cNvPr id="22" name="Image 21">
            <a:extLst>
              <a:ext uri="{FF2B5EF4-FFF2-40B4-BE49-F238E27FC236}">
                <a16:creationId xmlns:a16="http://schemas.microsoft.com/office/drawing/2014/main" id="{12C99888-A3CA-4235-BF9A-11BF3ED7DA61}"/>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9" name="Zoom de diapositive 8">
                <a:extLst>
                  <a:ext uri="{FF2B5EF4-FFF2-40B4-BE49-F238E27FC236}">
                    <a16:creationId xmlns:a16="http://schemas.microsoft.com/office/drawing/2014/main" id="{7FBAA355-DB1D-EB39-1840-9E3C5698239F}"/>
                  </a:ext>
                </a:extLst>
              </p:cNvPr>
              <p:cNvGraphicFramePr>
                <a:graphicFrameLocks noChangeAspect="1"/>
              </p:cNvGraphicFramePr>
              <p:nvPr>
                <p:extLst>
                  <p:ext uri="{D42A27DB-BD31-4B8C-83A1-F6EECF244321}">
                    <p14:modId xmlns:p14="http://schemas.microsoft.com/office/powerpoint/2010/main" val="450109071"/>
                  </p:ext>
                </p:extLst>
              </p:nvPr>
            </p:nvGraphicFramePr>
            <p:xfrm>
              <a:off x="10033119" y="4648484"/>
              <a:ext cx="2007616" cy="1129284"/>
            </p:xfrm>
            <a:graphic>
              <a:graphicData uri="http://schemas.microsoft.com/office/powerpoint/2016/slidezoom">
                <pslz:sldZm>
                  <pslz:sldZmObj sldId="337" cId="2854195247">
                    <pslz:zmPr id="{7647FEAC-2C90-4663-8B2E-47E9779C3BF1}" returnToParent="0" transitionDur="1000">
                      <p166:blipFill xmlns:p166="http://schemas.microsoft.com/office/powerpoint/2016/6/main">
                        <a:blip r:embed="rId9"/>
                        <a:stretch>
                          <a:fillRect/>
                        </a:stretch>
                      </p166:blipFill>
                      <p166:spPr xmlns:p166="http://schemas.microsoft.com/office/powerpoint/2016/6/main">
                        <a:xfrm>
                          <a:off x="0" y="0"/>
                          <a:ext cx="2007616" cy="1129284"/>
                        </a:xfrm>
                        <a:prstGeom prst="rect">
                          <a:avLst/>
                        </a:prstGeom>
                        <a:ln w="57150">
                          <a:solidFill>
                            <a:prstClr val="ltGray"/>
                          </a:solidFill>
                        </a:ln>
                      </p166:spPr>
                    </pslz:zmPr>
                  </pslz:sldZmObj>
                </pslz:sldZm>
              </a:graphicData>
            </a:graphic>
          </p:graphicFrame>
        </mc:Choice>
        <mc:Fallback xmlns="">
          <p:pic>
            <p:nvPicPr>
              <p:cNvPr id="9" name="Zoom de diapositive 8">
                <a:hlinkClick r:id="rId12" action="ppaction://hlinksldjump"/>
                <a:extLst>
                  <a:ext uri="{FF2B5EF4-FFF2-40B4-BE49-F238E27FC236}">
                    <a16:creationId xmlns:a16="http://schemas.microsoft.com/office/drawing/2014/main" id="{7FBAA355-DB1D-EB39-1840-9E3C5698239F}"/>
                  </a:ext>
                </a:extLst>
              </p:cNvPr>
              <p:cNvPicPr>
                <a:picLocks noGrp="1" noRot="1" noChangeAspect="1" noMove="1" noResize="1" noEditPoints="1" noAdjustHandles="1" noChangeArrowheads="1" noChangeShapeType="1"/>
              </p:cNvPicPr>
              <p:nvPr/>
            </p:nvPicPr>
            <p:blipFill>
              <a:blip r:embed="rId13"/>
              <a:stretch>
                <a:fillRect/>
              </a:stretch>
            </p:blipFill>
            <p:spPr>
              <a:xfrm>
                <a:off x="10033119" y="4648484"/>
                <a:ext cx="2007616" cy="1129284"/>
              </a:xfrm>
              <a:prstGeom prst="rect">
                <a:avLst/>
              </a:prstGeom>
              <a:ln w="57150">
                <a:solidFill>
                  <a:prstClr val="ltGray"/>
                </a:solidFill>
              </a:ln>
            </p:spPr>
          </p:pic>
        </mc:Fallback>
      </mc:AlternateContent>
      <p:pic>
        <p:nvPicPr>
          <p:cNvPr id="25" name="Image 1">
            <a:hlinkClick r:id="rId12" action="ppaction://hlinksldjump"/>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592671" y="4885307"/>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753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Europe et Nous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1" y="1278223"/>
            <a:ext cx="5609707" cy="413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fr-FR" sz="1600" b="1" dirty="0">
                <a:latin typeface="+mn-lt"/>
              </a:rPr>
              <a:t>“L’Europe et Nous “</a:t>
            </a:r>
            <a:r>
              <a:rPr lang="fr-FR" sz="1600" dirty="0">
                <a:latin typeface="+mn-lt"/>
              </a:rPr>
              <a:t> est une séance de présentation et de débat sur l’Union européenne. L’objectif de cet atelier est de mieux faire comprendre le rôle, le fonctionnement de l’Union européenne et d’approfondir quelques concepts tels que la libre circulation des personnes. </a:t>
            </a:r>
          </a:p>
          <a:p>
            <a:pPr marL="0" indent="0">
              <a:buNone/>
            </a:pPr>
            <a:r>
              <a:rPr lang="fr-FR" sz="1600" dirty="0">
                <a:latin typeface="+mn-lt"/>
              </a:rPr>
              <a:t>Pour animer le débat, favoriser l’interactivité et permettre à chacun de donner son avis, l’intervenant s’appuie sur des boîtiers de vote électroniques qui permettent d’apprécier les connaissances des participants, et de recueillir leurs impressions.</a:t>
            </a:r>
          </a:p>
          <a:p>
            <a:pPr marL="0" indent="0">
              <a:buNone/>
            </a:pPr>
            <a:endParaRPr lang="fr-FR" sz="1600" dirty="0">
              <a:latin typeface="+mn-lt"/>
            </a:endParaRPr>
          </a:p>
          <a:p>
            <a:r>
              <a:rPr lang="fr-FR" sz="1600" b="1" dirty="0">
                <a:latin typeface="+mn-lt"/>
              </a:rPr>
              <a:t>Public </a:t>
            </a:r>
            <a:r>
              <a:rPr lang="fr-FR" sz="1600" dirty="0">
                <a:latin typeface="+mn-lt"/>
              </a:rPr>
              <a:t>: classes de lycéens</a:t>
            </a:r>
          </a:p>
          <a:p>
            <a:r>
              <a:rPr lang="fr-FR" sz="1600" b="1" dirty="0">
                <a:latin typeface="+mn-lt"/>
              </a:rPr>
              <a:t>Localisation </a:t>
            </a:r>
            <a:r>
              <a:rPr lang="fr-FR" sz="1600" dirty="0">
                <a:latin typeface="+mn-lt"/>
              </a:rPr>
              <a:t>: dans les locaux du CIIE</a:t>
            </a:r>
          </a:p>
          <a:p>
            <a:r>
              <a:rPr lang="fr-FR" sz="1600" b="1" dirty="0">
                <a:latin typeface="+mn-lt"/>
              </a:rPr>
              <a:t>Durée </a:t>
            </a:r>
            <a:r>
              <a:rPr lang="fr-FR" sz="1600" dirty="0">
                <a:latin typeface="+mn-lt"/>
              </a:rPr>
              <a:t>: 1h30</a:t>
            </a:r>
          </a:p>
          <a:p>
            <a:r>
              <a:rPr lang="fr-FR" sz="1600" b="1" dirty="0">
                <a:latin typeface="+mn-lt"/>
              </a:rPr>
              <a:t>Langue</a:t>
            </a:r>
            <a:r>
              <a:rPr lang="fr-FR" sz="1600" dirty="0">
                <a:latin typeface="+mn-lt"/>
              </a:rPr>
              <a:t> : français </a:t>
            </a:r>
          </a:p>
          <a:p>
            <a:pPr marL="0" indent="0">
              <a:buNone/>
            </a:pPr>
            <a:endParaRPr lang="fr-FR" sz="1600" dirty="0">
              <a:latin typeface="+mn-lt"/>
            </a:endParaRPr>
          </a:p>
        </p:txBody>
      </p:sp>
      <p:grpSp>
        <p:nvGrpSpPr>
          <p:cNvPr id="2" name="Groupe 1"/>
          <p:cNvGrpSpPr/>
          <p:nvPr/>
        </p:nvGrpSpPr>
        <p:grpSpPr>
          <a:xfrm>
            <a:off x="295918" y="1302436"/>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descr="https://www.strasbourg-europe.eu/images/2019/09/power-vote.jpg"/>
          <p:cNvPicPr>
            <a:picLocks noChangeAspect="1" noChangeArrowheads="1"/>
          </p:cNvPicPr>
          <p:nvPr/>
        </p:nvPicPr>
        <p:blipFill rotWithShape="1">
          <a:blip r:embed="rId6">
            <a:extLst>
              <a:ext uri="{28A0092B-C50C-407E-A947-70E740481C1C}">
                <a14:useLocalDpi xmlns:a14="http://schemas.microsoft.com/office/drawing/2010/main" val="0"/>
              </a:ext>
            </a:extLst>
          </a:blip>
          <a:srcRect b="37484"/>
          <a:stretch/>
        </p:blipFill>
        <p:spPr bwMode="auto">
          <a:xfrm>
            <a:off x="7986844" y="3497855"/>
            <a:ext cx="3960000" cy="181327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844" y="765579"/>
            <a:ext cx="3960000" cy="2648354"/>
          </a:xfrm>
          <a:prstGeom prst="rect">
            <a:avLst/>
          </a:prstGeom>
        </p:spPr>
      </p:pic>
      <p:sp>
        <p:nvSpPr>
          <p:cNvPr id="22" name="ZoneTexte 21"/>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Comprendre et débattre sur l’Union européenne</a:t>
            </a:r>
          </a:p>
        </p:txBody>
      </p:sp>
      <p:sp>
        <p:nvSpPr>
          <p:cNvPr id="18" name="ZoneTexte 17"/>
          <p:cNvSpPr txBox="1"/>
          <p:nvPr/>
        </p:nvSpPr>
        <p:spPr>
          <a:xfrm>
            <a:off x="1328720" y="5066832"/>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Europe et Nous en 2022 :</a:t>
            </a:r>
          </a:p>
          <a:p>
            <a:pPr>
              <a:defRPr/>
            </a:pPr>
            <a:r>
              <a:rPr lang="fr-FR" sz="1600" b="1" dirty="0">
                <a:latin typeface="Calibri" panose="020F0502020204030204" pitchFamily="34" charset="0"/>
              </a:rPr>
              <a:t> 17 intervention </a:t>
            </a:r>
            <a:r>
              <a:rPr lang="fr-FR" sz="1600" dirty="0">
                <a:latin typeface="Calibri" panose="020F0502020204030204" pitchFamily="34" charset="0"/>
              </a:rPr>
              <a:t>scolaire pour </a:t>
            </a:r>
            <a:r>
              <a:rPr lang="fr-FR" sz="1600" b="1" dirty="0">
                <a:latin typeface="Calibri" panose="020F0502020204030204" pitchFamily="34" charset="0"/>
              </a:rPr>
              <a:t>443</a:t>
            </a:r>
            <a:r>
              <a:rPr lang="fr-FR" sz="1600" dirty="0">
                <a:latin typeface="Calibri" panose="020F0502020204030204" pitchFamily="34" charset="0"/>
              </a:rPr>
              <a:t> élèves</a:t>
            </a:r>
          </a:p>
        </p:txBody>
      </p:sp>
      <p:pic>
        <p:nvPicPr>
          <p:cNvPr id="19"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997" y="5105591"/>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a:extLst>
              <a:ext uri="{FF2B5EF4-FFF2-40B4-BE49-F238E27FC236}">
                <a16:creationId xmlns:a16="http://schemas.microsoft.com/office/drawing/2014/main" id="{73CB4CB7-B1B4-4FAF-973C-E5410CBA6E23}"/>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4241151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err="1">
                <a:solidFill>
                  <a:schemeClr val="bg1"/>
                </a:solidFill>
              </a:rPr>
              <a:t>Eurodéfi</a:t>
            </a:r>
            <a:endParaRPr lang="fr-FR" sz="36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1" y="1278223"/>
            <a:ext cx="4896069"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fr-FR" altLang="fr-FR" sz="1600" dirty="0">
                <a:latin typeface="Calibri" panose="020F0502020204030204" pitchFamily="34" charset="0"/>
              </a:rPr>
              <a:t>Un </a:t>
            </a:r>
            <a:r>
              <a:rPr lang="fr-FR" altLang="fr-FR" sz="1600" b="1" dirty="0">
                <a:latin typeface="Calibri" panose="020F0502020204030204" pitchFamily="34" charset="0"/>
              </a:rPr>
              <a:t>jeu de connaissances </a:t>
            </a:r>
            <a:r>
              <a:rPr lang="fr-FR" altLang="fr-FR" sz="1600" dirty="0">
                <a:latin typeface="Calibri" panose="020F0502020204030204" pitchFamily="34" charset="0"/>
              </a:rPr>
              <a:t>sur l’Union européenne créé par </a:t>
            </a:r>
            <a:r>
              <a:rPr lang="fr-FR" altLang="fr-FR" sz="1600" b="1" dirty="0">
                <a:latin typeface="Calibri" panose="020F0502020204030204" pitchFamily="34" charset="0"/>
              </a:rPr>
              <a:t>21 classes de collégiens </a:t>
            </a:r>
            <a:r>
              <a:rPr lang="fr-FR" altLang="fr-FR" sz="1600" dirty="0">
                <a:latin typeface="Calibri" panose="020F0502020204030204" pitchFamily="34" charset="0"/>
              </a:rPr>
              <a:t>français et allemands </a:t>
            </a:r>
          </a:p>
          <a:p>
            <a:pPr>
              <a:spcBef>
                <a:spcPct val="50000"/>
              </a:spcBef>
            </a:pPr>
            <a:r>
              <a:rPr lang="fr-FR" altLang="fr-FR" sz="1600" dirty="0">
                <a:latin typeface="Calibri" panose="020F0502020204030204" pitchFamily="34" charset="0"/>
              </a:rPr>
              <a:t>300 questions</a:t>
            </a:r>
          </a:p>
          <a:p>
            <a:pPr>
              <a:spcBef>
                <a:spcPct val="50000"/>
              </a:spcBef>
            </a:pPr>
            <a:r>
              <a:rPr lang="fr-FR" altLang="fr-FR" sz="1600" dirty="0">
                <a:latin typeface="Calibri" panose="020F0502020204030204" pitchFamily="34" charset="0"/>
              </a:rPr>
              <a:t>8 thématiques</a:t>
            </a:r>
          </a:p>
          <a:p>
            <a:pPr>
              <a:spcBef>
                <a:spcPct val="50000"/>
              </a:spcBef>
            </a:pPr>
            <a:r>
              <a:rPr lang="fr-FR" altLang="fr-FR" sz="1600" dirty="0">
                <a:latin typeface="Calibri" panose="020F0502020204030204" pitchFamily="34" charset="0"/>
              </a:rPr>
              <a:t>En français, anglais, allemand</a:t>
            </a:r>
          </a:p>
          <a:p>
            <a:pPr>
              <a:spcBef>
                <a:spcPct val="50000"/>
              </a:spcBef>
            </a:pPr>
            <a:r>
              <a:rPr lang="fr-FR" altLang="fr-FR" sz="1600" dirty="0">
                <a:latin typeface="Calibri" panose="020F0502020204030204" pitchFamily="34" charset="0"/>
              </a:rPr>
              <a:t>Durée du jeu : 1h à 1h30</a:t>
            </a:r>
          </a:p>
          <a:p>
            <a:pPr>
              <a:spcBef>
                <a:spcPct val="50000"/>
              </a:spcBef>
            </a:pPr>
            <a:r>
              <a:rPr lang="fr-FR" altLang="fr-FR" sz="1600" dirty="0">
                <a:latin typeface="Calibri" panose="020F0502020204030204" pitchFamily="34" charset="0"/>
              </a:rPr>
              <a:t>Réalisé </a:t>
            </a:r>
            <a:r>
              <a:rPr lang="fr-FR" altLang="fr-FR" sz="1600" b="1" dirty="0">
                <a:latin typeface="Calibri" panose="020F0502020204030204" pitchFamily="34" charset="0"/>
              </a:rPr>
              <a:t>dans nos locaux </a:t>
            </a:r>
            <a:r>
              <a:rPr lang="fr-FR" altLang="fr-FR" sz="1600" dirty="0">
                <a:latin typeface="Calibri" panose="020F0502020204030204" pitchFamily="34" charset="0"/>
              </a:rPr>
              <a:t>ou emprunté par les établissements scolaires</a:t>
            </a:r>
          </a:p>
        </p:txBody>
      </p:sp>
      <p:grpSp>
        <p:nvGrpSpPr>
          <p:cNvPr id="2" name="Groupe 1"/>
          <p:cNvGrpSpPr/>
          <p:nvPr/>
        </p:nvGrpSpPr>
        <p:grpSpPr>
          <a:xfrm>
            <a:off x="295918" y="1302436"/>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0" descr="IMG_272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8108" y="910504"/>
            <a:ext cx="470693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1429167" y="4993564"/>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Destination Europe en 2024 :</a:t>
            </a:r>
          </a:p>
          <a:p>
            <a:pPr>
              <a:defRPr/>
            </a:pPr>
            <a:r>
              <a:rPr lang="fr-FR" sz="1600" b="1" dirty="0">
                <a:latin typeface="Calibri" panose="020F0502020204030204" pitchFamily="34" charset="0"/>
              </a:rPr>
              <a:t> 40 interventions </a:t>
            </a:r>
            <a:r>
              <a:rPr lang="fr-FR" sz="1600" dirty="0">
                <a:latin typeface="Calibri" panose="020F0502020204030204" pitchFamily="34" charset="0"/>
              </a:rPr>
              <a:t>scolaires pour </a:t>
            </a:r>
            <a:r>
              <a:rPr lang="fr-FR" sz="1600" b="1" dirty="0">
                <a:latin typeface="Calibri" panose="020F0502020204030204" pitchFamily="34" charset="0"/>
              </a:rPr>
              <a:t>909</a:t>
            </a:r>
            <a:r>
              <a:rPr lang="fr-FR" sz="1600" dirty="0">
                <a:latin typeface="Calibri" panose="020F0502020204030204" pitchFamily="34" charset="0"/>
              </a:rPr>
              <a:t> élèves</a:t>
            </a:r>
          </a:p>
        </p:txBody>
      </p:sp>
      <p:pic>
        <p:nvPicPr>
          <p:cNvPr id="22"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353" y="5052393"/>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Un jeu de connaissances sur l’Union européenne</a:t>
            </a:r>
          </a:p>
        </p:txBody>
      </p:sp>
      <p:sp>
        <p:nvSpPr>
          <p:cNvPr id="21" name="ZoneTexte 20"/>
          <p:cNvSpPr txBox="1"/>
          <p:nvPr/>
        </p:nvSpPr>
        <p:spPr>
          <a:xfrm>
            <a:off x="8667751" y="4421709"/>
            <a:ext cx="2040760" cy="307777"/>
          </a:xfrm>
          <a:prstGeom prst="rect">
            <a:avLst/>
          </a:prstGeom>
          <a:noFill/>
        </p:spPr>
        <p:txBody>
          <a:bodyPr wrap="square" rtlCol="0">
            <a:spAutoFit/>
          </a:bodyPr>
          <a:lstStyle/>
          <a:p>
            <a:r>
              <a:rPr lang="fr-FR" sz="1400" i="1" dirty="0" err="1">
                <a:solidFill>
                  <a:srgbClr val="869DC8"/>
                </a:solidFill>
              </a:rPr>
              <a:t>Eurodéfi</a:t>
            </a:r>
            <a:r>
              <a:rPr lang="fr-FR" sz="1400" i="1" dirty="0">
                <a:solidFill>
                  <a:srgbClr val="869DC8"/>
                </a:solidFill>
              </a:rPr>
              <a:t> - détails</a:t>
            </a:r>
          </a:p>
        </p:txBody>
      </p:sp>
      <p:pic>
        <p:nvPicPr>
          <p:cNvPr id="24" name="Image 23">
            <a:extLst>
              <a:ext uri="{FF2B5EF4-FFF2-40B4-BE49-F238E27FC236}">
                <a16:creationId xmlns:a16="http://schemas.microsoft.com/office/drawing/2014/main" id="{933D2923-8DC0-4295-B448-7EF4FB4A68B9}"/>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9" name="Zoom de diapositive 8">
                <a:extLst>
                  <a:ext uri="{FF2B5EF4-FFF2-40B4-BE49-F238E27FC236}">
                    <a16:creationId xmlns:a16="http://schemas.microsoft.com/office/drawing/2014/main" id="{70C9EB64-690E-B359-6568-C84AB4B1FE1A}"/>
                  </a:ext>
                </a:extLst>
              </p:cNvPr>
              <p:cNvGraphicFramePr>
                <a:graphicFrameLocks noChangeAspect="1"/>
              </p:cNvGraphicFramePr>
              <p:nvPr>
                <p:extLst>
                  <p:ext uri="{D42A27DB-BD31-4B8C-83A1-F6EECF244321}">
                    <p14:modId xmlns:p14="http://schemas.microsoft.com/office/powerpoint/2010/main" val="2272286898"/>
                  </p:ext>
                </p:extLst>
              </p:nvPr>
            </p:nvGraphicFramePr>
            <p:xfrm>
              <a:off x="10127582" y="4511432"/>
              <a:ext cx="1923419" cy="1081923"/>
            </p:xfrm>
            <a:graphic>
              <a:graphicData uri="http://schemas.microsoft.com/office/powerpoint/2016/slidezoom">
                <pslz:sldZm>
                  <pslz:sldZmObj sldId="336" cId="2652526614">
                    <pslz:zmPr id="{3782804E-AAE7-473D-9C24-F9BFBEF1D728}" returnToParent="0" transitionDur="1000">
                      <p166:blipFill xmlns:p166="http://schemas.microsoft.com/office/powerpoint/2016/6/main">
                        <a:blip r:embed="rId10"/>
                        <a:stretch>
                          <a:fillRect/>
                        </a:stretch>
                      </p166:blipFill>
                      <p166:spPr xmlns:p166="http://schemas.microsoft.com/office/powerpoint/2016/6/main">
                        <a:xfrm>
                          <a:off x="0" y="0"/>
                          <a:ext cx="1923419" cy="1081923"/>
                        </a:xfrm>
                        <a:prstGeom prst="rect">
                          <a:avLst/>
                        </a:prstGeom>
                        <a:ln w="57150">
                          <a:solidFill>
                            <a:prstClr val="ltGray"/>
                          </a:solidFill>
                        </a:ln>
                      </p166:spPr>
                    </pslz:zmPr>
                  </pslz:sldZmObj>
                </pslz:sldZm>
              </a:graphicData>
            </a:graphic>
          </p:graphicFrame>
        </mc:Choice>
        <mc:Fallback xmlns="">
          <p:pic>
            <p:nvPicPr>
              <p:cNvPr id="9" name="Zoom de diapositive 8">
                <a:hlinkClick r:id="rId13" action="ppaction://hlinksldjump"/>
                <a:extLst>
                  <a:ext uri="{FF2B5EF4-FFF2-40B4-BE49-F238E27FC236}">
                    <a16:creationId xmlns:a16="http://schemas.microsoft.com/office/drawing/2014/main" id="{70C9EB64-690E-B359-6568-C84AB4B1FE1A}"/>
                  </a:ext>
                </a:extLst>
              </p:cNvPr>
              <p:cNvPicPr>
                <a:picLocks noGrp="1" noRot="1" noChangeAspect="1" noMove="1" noResize="1" noEditPoints="1" noAdjustHandles="1" noChangeArrowheads="1" noChangeShapeType="1"/>
              </p:cNvPicPr>
              <p:nvPr/>
            </p:nvPicPr>
            <p:blipFill>
              <a:blip r:embed="rId14"/>
              <a:stretch>
                <a:fillRect/>
              </a:stretch>
            </p:blipFill>
            <p:spPr>
              <a:xfrm>
                <a:off x="10127582" y="4511432"/>
                <a:ext cx="1923419" cy="1081923"/>
              </a:xfrm>
              <a:prstGeom prst="rect">
                <a:avLst/>
              </a:prstGeom>
              <a:ln w="57150">
                <a:solidFill>
                  <a:prstClr val="ltGray"/>
                </a:solidFill>
              </a:ln>
            </p:spPr>
          </p:pic>
        </mc:Fallback>
      </mc:AlternateContent>
      <p:pic>
        <p:nvPicPr>
          <p:cNvPr id="20" name="Image 1">
            <a:hlinkClick r:id="rId13" action="ppaction://hlinksldjump"/>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680954" y="4761659"/>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711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err="1">
                <a:solidFill>
                  <a:schemeClr val="bg1"/>
                </a:solidFill>
              </a:rPr>
              <a:t>Euroquiz</a:t>
            </a:r>
            <a:endParaRPr lang="fr-FR" sz="36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231241" y="1278223"/>
            <a:ext cx="5688926" cy="383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fr-FR" sz="1600" dirty="0">
                <a:latin typeface="+mn-lt"/>
              </a:rPr>
              <a:t>Après une courte introduction, les élèves sont réunis en équipes autour d’une bâche. Chaque équipe est ensuite invitée à répondre à différentes questions sur l’Union européenne, ses institutions, ses politiques ou encore son impact dans la vie quotidienne. </a:t>
            </a:r>
          </a:p>
          <a:p>
            <a:pPr marL="0" indent="0">
              <a:buNone/>
            </a:pPr>
            <a:r>
              <a:rPr lang="fr-FR" sz="1600" dirty="0">
                <a:latin typeface="+mn-lt"/>
              </a:rPr>
              <a:t>Chaque question du jeu sera l’occasion pour l’animateur d’apporter des éclairages sur les différents sujets. Cette configuration permet à chaque personne de participer, de s’impliquer et de s’informer de manière ludique et interactive sur les questions européennes.</a:t>
            </a:r>
          </a:p>
          <a:p>
            <a:pPr marL="0" indent="0">
              <a:buNone/>
            </a:pPr>
            <a:endParaRPr lang="fr-FR" sz="1600" dirty="0">
              <a:latin typeface="+mn-lt"/>
            </a:endParaRPr>
          </a:p>
          <a:p>
            <a:pPr>
              <a:buFont typeface="Calibri" panose="020F0502020204030204" pitchFamily="34" charset="0"/>
              <a:buChar char="→"/>
            </a:pPr>
            <a:r>
              <a:rPr lang="fr-FR" sz="1600" b="1" dirty="0">
                <a:latin typeface="+mn-lt"/>
              </a:rPr>
              <a:t>Public </a:t>
            </a:r>
            <a:r>
              <a:rPr lang="fr-FR" sz="1600" dirty="0">
                <a:latin typeface="+mn-lt"/>
              </a:rPr>
              <a:t>: classes de lycéens</a:t>
            </a:r>
          </a:p>
          <a:p>
            <a:pPr>
              <a:buFont typeface="Calibri" panose="020F0502020204030204" pitchFamily="34" charset="0"/>
              <a:buChar char="→"/>
            </a:pPr>
            <a:r>
              <a:rPr lang="fr-FR" sz="1600" b="1" dirty="0">
                <a:latin typeface="+mn-lt"/>
              </a:rPr>
              <a:t>Localisation </a:t>
            </a:r>
            <a:r>
              <a:rPr lang="fr-FR" sz="1600" dirty="0">
                <a:latin typeface="+mn-lt"/>
              </a:rPr>
              <a:t>: dans les locaux du CIIE</a:t>
            </a:r>
          </a:p>
          <a:p>
            <a:pPr>
              <a:buFont typeface="Calibri" panose="020F0502020204030204" pitchFamily="34" charset="0"/>
              <a:buChar char="→"/>
            </a:pPr>
            <a:r>
              <a:rPr lang="fr-FR" sz="1600" b="1" dirty="0">
                <a:latin typeface="+mn-lt"/>
              </a:rPr>
              <a:t>Durée </a:t>
            </a:r>
            <a:r>
              <a:rPr lang="fr-FR" sz="1600" dirty="0">
                <a:latin typeface="+mn-lt"/>
              </a:rPr>
              <a:t>: 1h30</a:t>
            </a:r>
          </a:p>
          <a:p>
            <a:pPr>
              <a:buFont typeface="Calibri" panose="020F0502020204030204" pitchFamily="34" charset="0"/>
              <a:buChar char="→"/>
            </a:pPr>
            <a:r>
              <a:rPr lang="fr-FR" sz="1600" b="1" dirty="0">
                <a:latin typeface="+mn-lt"/>
              </a:rPr>
              <a:t>Langue</a:t>
            </a:r>
            <a:r>
              <a:rPr lang="fr-FR" sz="1600" dirty="0">
                <a:latin typeface="+mn-lt"/>
              </a:rPr>
              <a:t> : français, allemand et anglais</a:t>
            </a:r>
          </a:p>
        </p:txBody>
      </p:sp>
      <p:grpSp>
        <p:nvGrpSpPr>
          <p:cNvPr id="2" name="Groupe 1"/>
          <p:cNvGrpSpPr/>
          <p:nvPr/>
        </p:nvGrpSpPr>
        <p:grpSpPr>
          <a:xfrm>
            <a:off x="295918" y="1415170"/>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descr="FullSizeRender;maxh=200,maxw=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870" y="740174"/>
            <a:ext cx="4019739" cy="3015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ZoneTexte 2"/>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S’informer de manière ludique sur l’Union européenne</a:t>
            </a:r>
          </a:p>
        </p:txBody>
      </p:sp>
      <p:sp>
        <p:nvSpPr>
          <p:cNvPr id="18" name="ZoneTexte 17"/>
          <p:cNvSpPr txBox="1"/>
          <p:nvPr/>
        </p:nvSpPr>
        <p:spPr>
          <a:xfrm>
            <a:off x="1412681" y="5143554"/>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animations </a:t>
            </a:r>
            <a:r>
              <a:rPr lang="fr-FR" sz="1600" dirty="0" err="1">
                <a:latin typeface="Calibri" panose="020F0502020204030204" pitchFamily="34" charset="0"/>
              </a:rPr>
              <a:t>Euroquiz</a:t>
            </a:r>
            <a:r>
              <a:rPr lang="fr-FR" sz="1600" dirty="0">
                <a:latin typeface="Calibri" panose="020F0502020204030204" pitchFamily="34" charset="0"/>
              </a:rPr>
              <a:t> en 2024 :</a:t>
            </a:r>
          </a:p>
          <a:p>
            <a:pPr>
              <a:defRPr/>
            </a:pPr>
            <a:r>
              <a:rPr lang="fr-FR" sz="1600" b="1" dirty="0">
                <a:latin typeface="Calibri" panose="020F0502020204030204" pitchFamily="34" charset="0"/>
              </a:rPr>
              <a:t> 58 interventions </a:t>
            </a:r>
            <a:r>
              <a:rPr lang="fr-FR" sz="1600" dirty="0">
                <a:latin typeface="Calibri" panose="020F0502020204030204" pitchFamily="34" charset="0"/>
              </a:rPr>
              <a:t>scolaires pour </a:t>
            </a:r>
            <a:r>
              <a:rPr lang="fr-FR" sz="1600" b="1" dirty="0">
                <a:latin typeface="Calibri" panose="020F0502020204030204" pitchFamily="34" charset="0"/>
              </a:rPr>
              <a:t>1 537</a:t>
            </a:r>
            <a:r>
              <a:rPr lang="fr-FR" sz="1600" dirty="0">
                <a:latin typeface="Calibri" panose="020F0502020204030204" pitchFamily="34" charset="0"/>
              </a:rPr>
              <a:t> élèves</a:t>
            </a:r>
          </a:p>
        </p:txBody>
      </p:sp>
      <p:pic>
        <p:nvPicPr>
          <p:cNvPr id="19"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958" y="5171922"/>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a:extLst>
              <a:ext uri="{FF2B5EF4-FFF2-40B4-BE49-F238E27FC236}">
                <a16:creationId xmlns:a16="http://schemas.microsoft.com/office/drawing/2014/main" id="{69C20B03-60AE-4D28-BEFE-1AB7D7DE577B}"/>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10" name="Zoom de diapositive 9">
                <a:extLst>
                  <a:ext uri="{FF2B5EF4-FFF2-40B4-BE49-F238E27FC236}">
                    <a16:creationId xmlns:a16="http://schemas.microsoft.com/office/drawing/2014/main" id="{2E7811CE-9937-97BA-DDCB-A1EF8C5410E9}"/>
                  </a:ext>
                </a:extLst>
              </p:cNvPr>
              <p:cNvGraphicFramePr>
                <a:graphicFrameLocks noChangeAspect="1"/>
              </p:cNvGraphicFramePr>
              <p:nvPr>
                <p:extLst>
                  <p:ext uri="{D42A27DB-BD31-4B8C-83A1-F6EECF244321}">
                    <p14:modId xmlns:p14="http://schemas.microsoft.com/office/powerpoint/2010/main" val="552231471"/>
                  </p:ext>
                </p:extLst>
              </p:nvPr>
            </p:nvGraphicFramePr>
            <p:xfrm>
              <a:off x="9438453" y="3934392"/>
              <a:ext cx="2459095" cy="1383241"/>
            </p:xfrm>
            <a:graphic>
              <a:graphicData uri="http://schemas.microsoft.com/office/powerpoint/2016/slidezoom">
                <pslz:sldZm>
                  <pslz:sldZmObj sldId="343" cId="147725518">
                    <pslz:zmPr id="{CF8CC04C-091C-4A32-A5DF-58A677BFD884}" returnToParent="0" transitionDur="1000">
                      <p166:blipFill xmlns:p166="http://schemas.microsoft.com/office/powerpoint/2016/6/main">
                        <a:blip r:embed="rId9"/>
                        <a:stretch>
                          <a:fillRect/>
                        </a:stretch>
                      </p166:blipFill>
                      <p166:spPr xmlns:p166="http://schemas.microsoft.com/office/powerpoint/2016/6/main">
                        <a:xfrm>
                          <a:off x="0" y="0"/>
                          <a:ext cx="2459095" cy="1383241"/>
                        </a:xfrm>
                        <a:prstGeom prst="rect">
                          <a:avLst/>
                        </a:prstGeom>
                        <a:ln w="57150">
                          <a:solidFill>
                            <a:prstClr val="ltGray"/>
                          </a:solidFill>
                        </a:ln>
                      </p166:spPr>
                    </pslz:zmPr>
                  </pslz:sldZmObj>
                </pslz:sldZm>
              </a:graphicData>
            </a:graphic>
          </p:graphicFrame>
        </mc:Choice>
        <mc:Fallback xmlns="">
          <p:pic>
            <p:nvPicPr>
              <p:cNvPr id="10" name="Zoom de diapositive 9">
                <a:hlinkClick r:id="rId12" action="ppaction://hlinksldjump"/>
                <a:extLst>
                  <a:ext uri="{FF2B5EF4-FFF2-40B4-BE49-F238E27FC236}">
                    <a16:creationId xmlns:a16="http://schemas.microsoft.com/office/drawing/2014/main" id="{2E7811CE-9937-97BA-DDCB-A1EF8C5410E9}"/>
                  </a:ext>
                </a:extLst>
              </p:cNvPr>
              <p:cNvPicPr>
                <a:picLocks noGrp="1" noRot="1" noChangeAspect="1" noMove="1" noResize="1" noEditPoints="1" noAdjustHandles="1" noChangeArrowheads="1" noChangeShapeType="1"/>
              </p:cNvPicPr>
              <p:nvPr/>
            </p:nvPicPr>
            <p:blipFill>
              <a:blip r:embed="rId13"/>
              <a:stretch>
                <a:fillRect/>
              </a:stretch>
            </p:blipFill>
            <p:spPr>
              <a:xfrm>
                <a:off x="9438453" y="3934392"/>
                <a:ext cx="2459095" cy="1383241"/>
              </a:xfrm>
              <a:prstGeom prst="rect">
                <a:avLst/>
              </a:prstGeom>
              <a:ln w="57150">
                <a:solidFill>
                  <a:prstClr val="ltGray"/>
                </a:solidFill>
              </a:ln>
            </p:spPr>
          </p:pic>
        </mc:Fallback>
      </mc:AlternateContent>
      <p:sp>
        <p:nvSpPr>
          <p:cNvPr id="14" name="ZoneTexte 13">
            <a:extLst>
              <a:ext uri="{FF2B5EF4-FFF2-40B4-BE49-F238E27FC236}">
                <a16:creationId xmlns:a16="http://schemas.microsoft.com/office/drawing/2014/main" id="{1F12C1C9-2080-4E8F-22B5-4B97141801A6}"/>
              </a:ext>
            </a:extLst>
          </p:cNvPr>
          <p:cNvSpPr txBox="1"/>
          <p:nvPr/>
        </p:nvSpPr>
        <p:spPr>
          <a:xfrm>
            <a:off x="9725934" y="5298637"/>
            <a:ext cx="2171613" cy="307777"/>
          </a:xfrm>
          <a:prstGeom prst="rect">
            <a:avLst/>
          </a:prstGeom>
          <a:noFill/>
        </p:spPr>
        <p:txBody>
          <a:bodyPr wrap="square" rtlCol="0">
            <a:spAutoFit/>
          </a:bodyPr>
          <a:lstStyle/>
          <a:p>
            <a:r>
              <a:rPr lang="fr-FR" sz="1400" i="1" dirty="0" err="1">
                <a:solidFill>
                  <a:srgbClr val="869DC8"/>
                </a:solidFill>
              </a:rPr>
              <a:t>Euroquiz</a:t>
            </a:r>
            <a:r>
              <a:rPr lang="fr-FR" sz="1400" i="1" dirty="0">
                <a:solidFill>
                  <a:srgbClr val="869DC8"/>
                </a:solidFill>
              </a:rPr>
              <a:t>- détails</a:t>
            </a:r>
          </a:p>
        </p:txBody>
      </p:sp>
      <p:pic>
        <p:nvPicPr>
          <p:cNvPr id="11" name="Image 1">
            <a:hlinkClick r:id="rId12" action="ppaction://hlinksldjump"/>
            <a:extLst>
              <a:ext uri="{FF2B5EF4-FFF2-40B4-BE49-F238E27FC236}">
                <a16:creationId xmlns:a16="http://schemas.microsoft.com/office/drawing/2014/main" id="{EA8FEE25-41DB-2FFC-B765-AA02666D984E}"/>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8991858" y="4249637"/>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144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2400" b="1" cap="small" dirty="0">
                <a:solidFill>
                  <a:schemeClr val="bg1"/>
                </a:solidFill>
              </a:rPr>
              <a:t> </a:t>
            </a:r>
            <a:r>
              <a:rPr lang="fr-FR" sz="3600" b="1" cap="small" dirty="0">
                <a:solidFill>
                  <a:schemeClr val="bg1"/>
                </a:solidFill>
              </a:rPr>
              <a:t>Europe à la trace</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9"/>
          <p:cNvSpPr txBox="1">
            <a:spLocks noChangeArrowheads="1"/>
          </p:cNvSpPr>
          <p:nvPr/>
        </p:nvSpPr>
        <p:spPr bwMode="auto">
          <a:xfrm>
            <a:off x="2177861" y="1609224"/>
            <a:ext cx="410863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 typeface="Calibri" panose="020F0502020204030204" pitchFamily="34" charset="0"/>
              <a:buChar char="→"/>
            </a:pPr>
            <a:r>
              <a:rPr lang="fr-FR" altLang="fr-FR" sz="1600" dirty="0">
                <a:latin typeface="Calibri" panose="020F0502020204030204" pitchFamily="34" charset="0"/>
              </a:rPr>
              <a:t>Des questions ou énigmes devant chaque institution</a:t>
            </a:r>
          </a:p>
          <a:p>
            <a:pPr>
              <a:spcBef>
                <a:spcPct val="50000"/>
              </a:spcBef>
              <a:buFont typeface="Calibri" panose="020F0502020204030204" pitchFamily="34" charset="0"/>
              <a:buChar char="→"/>
            </a:pPr>
            <a:r>
              <a:rPr lang="fr-FR" altLang="fr-FR" sz="1600" dirty="0">
                <a:latin typeface="Calibri" panose="020F0502020204030204" pitchFamily="34" charset="0"/>
              </a:rPr>
              <a:t>En français, allemand, franco-allemand franco-anglais ou anglais</a:t>
            </a:r>
          </a:p>
          <a:p>
            <a:pPr>
              <a:spcBef>
                <a:spcPct val="50000"/>
              </a:spcBef>
              <a:buFont typeface="Calibri" panose="020F0502020204030204" pitchFamily="34" charset="0"/>
              <a:buChar char="→"/>
            </a:pPr>
            <a:r>
              <a:rPr lang="fr-FR" altLang="fr-FR" sz="1600" dirty="0">
                <a:latin typeface="Calibri" panose="020F0502020204030204" pitchFamily="34" charset="0"/>
              </a:rPr>
              <a:t>Différents parcours : enfants, adolescents, adultes, </a:t>
            </a:r>
            <a:r>
              <a:rPr lang="fr-FR" altLang="fr-FR" sz="1600" b="1" dirty="0">
                <a:latin typeface="Calibri" panose="020F0502020204030204" pitchFamily="34" charset="0"/>
              </a:rPr>
              <a:t>appli numérique izi.travel</a:t>
            </a:r>
          </a:p>
          <a:p>
            <a:pPr>
              <a:spcBef>
                <a:spcPct val="50000"/>
              </a:spcBef>
              <a:buFont typeface="Calibri" panose="020F0502020204030204" pitchFamily="34" charset="0"/>
              <a:buChar char="→"/>
            </a:pPr>
            <a:r>
              <a:rPr lang="fr-FR" altLang="fr-FR" sz="1600" dirty="0">
                <a:latin typeface="Calibri" panose="020F0502020204030204" pitchFamily="34" charset="0"/>
              </a:rPr>
              <a:t>Durée du parcours : 2h </a:t>
            </a:r>
          </a:p>
          <a:p>
            <a:pPr>
              <a:spcBef>
                <a:spcPct val="50000"/>
              </a:spcBef>
              <a:buFont typeface="Calibri" panose="020F0502020204030204" pitchFamily="34" charset="0"/>
              <a:buChar char="→"/>
            </a:pPr>
            <a:r>
              <a:rPr lang="fr-FR" altLang="fr-FR" sz="1600" dirty="0">
                <a:latin typeface="Calibri" panose="020F0502020204030204" pitchFamily="34" charset="0"/>
              </a:rPr>
              <a:t>Départ et arrivée : </a:t>
            </a:r>
            <a:r>
              <a:rPr lang="fr-FR" altLang="fr-FR" sz="1600" b="1" dirty="0">
                <a:latin typeface="Calibri" panose="020F0502020204030204" pitchFamily="34" charset="0"/>
              </a:rPr>
              <a:t>Lieu d’Europe</a:t>
            </a:r>
          </a:p>
        </p:txBody>
      </p:sp>
      <p:grpSp>
        <p:nvGrpSpPr>
          <p:cNvPr id="2" name="Groupe 1"/>
          <p:cNvGrpSpPr/>
          <p:nvPr/>
        </p:nvGrpSpPr>
        <p:grpSpPr>
          <a:xfrm>
            <a:off x="295918" y="1715794"/>
            <a:ext cx="1800000" cy="1863674"/>
            <a:chOff x="295918" y="1302436"/>
            <a:chExt cx="1800000" cy="1863674"/>
          </a:xfrm>
        </p:grpSpPr>
        <p:pic>
          <p:nvPicPr>
            <p:cNvPr id="10242" name="Picture 2" descr="Image associé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295918" y="1302436"/>
              <a:ext cx="1800000" cy="18636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Afficher l'image d'origine"/>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684" y="2401196"/>
              <a:ext cx="941631" cy="62775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ZoneTexte 2"/>
          <p:cNvSpPr txBox="1"/>
          <p:nvPr/>
        </p:nvSpPr>
        <p:spPr>
          <a:xfrm>
            <a:off x="295918" y="740174"/>
            <a:ext cx="6543293" cy="369332"/>
          </a:xfrm>
          <a:prstGeom prst="rect">
            <a:avLst/>
          </a:prstGeom>
          <a:noFill/>
        </p:spPr>
        <p:txBody>
          <a:bodyPr wrap="square" rtlCol="0">
            <a:spAutoFit/>
          </a:bodyPr>
          <a:lstStyle/>
          <a:p>
            <a:pPr marL="285750" indent="-285750">
              <a:buFont typeface="Calibri" panose="020F0502020204030204" pitchFamily="34" charset="0"/>
              <a:buChar char="→"/>
            </a:pPr>
            <a:r>
              <a:rPr lang="fr-FR" b="1" cap="small" dirty="0"/>
              <a:t>Un jeu de piste dans le quartier européen de Strasbourg</a:t>
            </a:r>
          </a:p>
        </p:txBody>
      </p:sp>
      <p:pic>
        <p:nvPicPr>
          <p:cNvPr id="19" name="Image 18"/>
          <p:cNvPicPr>
            <a:picLocks noChangeAspect="1"/>
          </p:cNvPicPr>
          <p:nvPr/>
        </p:nvPicPr>
        <p:blipFill rotWithShape="1">
          <a:blip r:embed="rId6">
            <a:extLst>
              <a:ext uri="{28A0092B-C50C-407E-A947-70E740481C1C}">
                <a14:useLocalDpi xmlns:a14="http://schemas.microsoft.com/office/drawing/2010/main" val="0"/>
              </a:ext>
            </a:extLst>
          </a:blip>
          <a:srcRect t="21" b="145"/>
          <a:stretch/>
        </p:blipFill>
        <p:spPr>
          <a:xfrm>
            <a:off x="6839211" y="875464"/>
            <a:ext cx="5097963" cy="4165065"/>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9596" y="2309623"/>
            <a:ext cx="1920367" cy="3415693"/>
          </a:xfrm>
          <a:prstGeom prst="rect">
            <a:avLst/>
          </a:prstGeom>
          <a:ln w="28575">
            <a:solidFill>
              <a:schemeClr val="tx1"/>
            </a:solidFill>
          </a:ln>
        </p:spPr>
      </p:pic>
      <p:sp>
        <p:nvSpPr>
          <p:cNvPr id="20" name="ZoneTexte 19"/>
          <p:cNvSpPr txBox="1"/>
          <p:nvPr/>
        </p:nvSpPr>
        <p:spPr>
          <a:xfrm>
            <a:off x="1416127" y="4942335"/>
            <a:ext cx="4079313" cy="58477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Les jeux de piste Europe à la trace en 2023 :</a:t>
            </a:r>
          </a:p>
          <a:p>
            <a:pPr>
              <a:defRPr/>
            </a:pPr>
            <a:r>
              <a:rPr lang="fr-FR" sz="1600" b="1" dirty="0">
                <a:latin typeface="Calibri" panose="020F0502020204030204" pitchFamily="34" charset="0"/>
              </a:rPr>
              <a:t> 399 interventions </a:t>
            </a:r>
            <a:r>
              <a:rPr lang="fr-FR" sz="1600" dirty="0">
                <a:latin typeface="Calibri" panose="020F0502020204030204" pitchFamily="34" charset="0"/>
              </a:rPr>
              <a:t>scolaires pour </a:t>
            </a:r>
            <a:r>
              <a:rPr lang="fr-FR" sz="1600" b="1" dirty="0">
                <a:latin typeface="Calibri" panose="020F0502020204030204" pitchFamily="34" charset="0"/>
              </a:rPr>
              <a:t>13 695 </a:t>
            </a:r>
            <a:r>
              <a:rPr lang="fr-FR" sz="1600" dirty="0">
                <a:latin typeface="Calibri" panose="020F0502020204030204" pitchFamily="34" charset="0"/>
              </a:rPr>
              <a:t>élèves</a:t>
            </a:r>
          </a:p>
        </p:txBody>
      </p:sp>
      <p:pic>
        <p:nvPicPr>
          <p:cNvPr id="21"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7866" y="4965642"/>
            <a:ext cx="5159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2D7FE423-B674-413E-8E67-779FBE4BCAD5}"/>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1105458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L’</a:t>
            </a:r>
            <a:r>
              <a:rPr lang="fr-FR" sz="3600" b="1" cap="small" dirty="0" err="1">
                <a:solidFill>
                  <a:schemeClr val="bg1"/>
                </a:solidFill>
              </a:rPr>
              <a:t>Eurovoyageur</a:t>
            </a:r>
            <a:r>
              <a:rPr lang="fr-FR" sz="3600" b="1" cap="small" dirty="0">
                <a:solidFill>
                  <a:schemeClr val="bg1"/>
                </a:solidFill>
              </a:rPr>
              <a:t> -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8" name="Text Box 9"/>
          <p:cNvSpPr txBox="1">
            <a:spLocks noChangeArrowheads="1"/>
          </p:cNvSpPr>
          <p:nvPr/>
        </p:nvSpPr>
        <p:spPr bwMode="auto">
          <a:xfrm>
            <a:off x="247436" y="955719"/>
            <a:ext cx="3732282" cy="2246769"/>
          </a:xfrm>
          <a:prstGeom prst="rect">
            <a:avLst/>
          </a:prstGeom>
          <a:solidFill>
            <a:schemeClr val="accent1">
              <a:lumMod val="40000"/>
              <a:lumOff val="60000"/>
            </a:schemeClr>
          </a:solidFill>
          <a:ln>
            <a:noFill/>
          </a:ln>
          <a:effec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fr-FR" altLang="fr-FR" sz="1400" u="sng" cap="small" dirty="0">
                <a:latin typeface="Calibri" panose="020F0502020204030204" pitchFamily="34" charset="0"/>
                <a:cs typeface="Arial" panose="020B0604020202020204" pitchFamily="34" charset="0"/>
              </a:rPr>
              <a:t>La première partie :</a:t>
            </a:r>
          </a:p>
          <a:p>
            <a:pPr eaLnBrk="1" hangingPunct="1">
              <a:spcBef>
                <a:spcPct val="0"/>
              </a:spcBef>
              <a:buFont typeface="Calibri" panose="020F0502020204030204" pitchFamily="34" charset="0"/>
              <a:buChar char="→"/>
            </a:pPr>
            <a:r>
              <a:rPr lang="fr-FR" altLang="fr-FR" sz="1400" dirty="0">
                <a:latin typeface="Calibri" panose="020F0502020204030204" pitchFamily="34" charset="0"/>
                <a:cs typeface="Arial" panose="020B0604020202020204" pitchFamily="34" charset="0"/>
              </a:rPr>
              <a:t>L’histoire de </a:t>
            </a:r>
            <a:r>
              <a:rPr lang="fr-FR" altLang="fr-FR" sz="1400" b="1" dirty="0">
                <a:latin typeface="Calibri" panose="020F0502020204030204" pitchFamily="34" charset="0"/>
                <a:cs typeface="Arial" panose="020B0604020202020204" pitchFamily="34" charset="0"/>
              </a:rPr>
              <a:t>la princesse Europe</a:t>
            </a:r>
          </a:p>
          <a:p>
            <a:pPr eaLnBrk="1" hangingPunct="1">
              <a:spcBef>
                <a:spcPct val="0"/>
              </a:spcBef>
              <a:buFont typeface="Calibri" panose="020F0502020204030204" pitchFamily="34" charset="0"/>
              <a:buChar char="→"/>
            </a:pPr>
            <a:endParaRPr lang="fr-FR" altLang="fr-FR" sz="800" dirty="0">
              <a:latin typeface="Calibri" panose="020F0502020204030204" pitchFamily="34" charset="0"/>
              <a:cs typeface="Arial" panose="020B0604020202020204" pitchFamily="34" charset="0"/>
            </a:endParaRPr>
          </a:p>
          <a:p>
            <a:pPr eaLnBrk="1" hangingPunct="1">
              <a:spcBef>
                <a:spcPct val="0"/>
              </a:spcBef>
              <a:buFont typeface="Calibri" panose="020F0502020204030204" pitchFamily="34" charset="0"/>
              <a:buChar char="→"/>
            </a:pPr>
            <a:r>
              <a:rPr lang="fr-FR" altLang="fr-FR" sz="1400" dirty="0">
                <a:latin typeface="Calibri" panose="020F0502020204030204" pitchFamily="34" charset="0"/>
                <a:cs typeface="Arial" panose="020B0604020202020204" pitchFamily="34" charset="0"/>
              </a:rPr>
              <a:t>Les </a:t>
            </a:r>
            <a:r>
              <a:rPr lang="fr-FR" altLang="fr-FR" sz="1400" b="1" dirty="0">
                <a:latin typeface="Calibri" panose="020F0502020204030204" pitchFamily="34" charset="0"/>
                <a:cs typeface="Arial" panose="020B0604020202020204" pitchFamily="34" charset="0"/>
              </a:rPr>
              <a:t>symboles </a:t>
            </a:r>
          </a:p>
          <a:p>
            <a:pPr eaLnBrk="1" hangingPunct="1">
              <a:spcBef>
                <a:spcPct val="0"/>
              </a:spcBef>
              <a:buFont typeface="Calibri" panose="020F0502020204030204" pitchFamily="34" charset="0"/>
              <a:buChar char="→"/>
            </a:pPr>
            <a:endParaRPr lang="fr-FR" altLang="fr-FR" sz="800" b="1" dirty="0">
              <a:latin typeface="Calibri" panose="020F0502020204030204" pitchFamily="34" charset="0"/>
              <a:cs typeface="Arial" panose="020B0604020202020204" pitchFamily="34" charset="0"/>
            </a:endParaRPr>
          </a:p>
          <a:p>
            <a:pPr>
              <a:spcBef>
                <a:spcPct val="0"/>
              </a:spcBef>
              <a:buFont typeface="Calibri" panose="020F0502020204030204" pitchFamily="34" charset="0"/>
              <a:buChar char="→"/>
            </a:pPr>
            <a:r>
              <a:rPr lang="fr-FR" altLang="fr-FR" sz="1400" dirty="0">
                <a:latin typeface="Calibri" panose="020F0502020204030204" pitchFamily="34" charset="0"/>
                <a:cs typeface="Arial" panose="020B0604020202020204" pitchFamily="34" charset="0"/>
              </a:rPr>
              <a:t>La construction européenne</a:t>
            </a:r>
            <a:endParaRPr lang="fr-FR" altLang="fr-FR" sz="1400" b="1" dirty="0">
              <a:latin typeface="Calibri" panose="020F0502020204030204" pitchFamily="34" charset="0"/>
              <a:cs typeface="Arial" panose="020B0604020202020204" pitchFamily="34" charset="0"/>
            </a:endParaRPr>
          </a:p>
          <a:p>
            <a:pPr eaLnBrk="1" hangingPunct="1">
              <a:spcBef>
                <a:spcPct val="0"/>
              </a:spcBef>
              <a:buFont typeface="Calibri" panose="020F0502020204030204" pitchFamily="34" charset="0"/>
              <a:buChar char="→"/>
            </a:pPr>
            <a:endParaRPr lang="fr-FR" altLang="fr-FR" sz="800" dirty="0">
              <a:latin typeface="Calibri" panose="020F0502020204030204" pitchFamily="34" charset="0"/>
              <a:cs typeface="Arial" panose="020B0604020202020204" pitchFamily="34" charset="0"/>
            </a:endParaRPr>
          </a:p>
          <a:p>
            <a:pPr eaLnBrk="1" hangingPunct="1">
              <a:spcBef>
                <a:spcPct val="0"/>
              </a:spcBef>
              <a:buFont typeface="Calibri" panose="020F0502020204030204" pitchFamily="34" charset="0"/>
              <a:buChar char="→"/>
            </a:pPr>
            <a:r>
              <a:rPr lang="fr-FR" altLang="fr-FR" sz="1400" b="1" dirty="0">
                <a:latin typeface="Calibri" panose="020F0502020204030204" pitchFamily="34" charset="0"/>
                <a:cs typeface="Arial" panose="020B0604020202020204" pitchFamily="34" charset="0"/>
              </a:rPr>
              <a:t>Les Etats </a:t>
            </a:r>
            <a:r>
              <a:rPr lang="fr-FR" altLang="fr-FR" sz="1400" dirty="0">
                <a:latin typeface="Calibri" panose="020F0502020204030204" pitchFamily="34" charset="0"/>
                <a:cs typeface="Arial" panose="020B0604020202020204" pitchFamily="34" charset="0"/>
              </a:rPr>
              <a:t>membres de l’Union européenne</a:t>
            </a:r>
            <a:endParaRPr lang="fr-FR" altLang="fr-FR" sz="800" dirty="0">
              <a:latin typeface="Calibri" panose="020F0502020204030204" pitchFamily="34" charset="0"/>
              <a:cs typeface="Arial" panose="020B0604020202020204" pitchFamily="34" charset="0"/>
            </a:endParaRPr>
          </a:p>
          <a:p>
            <a:pPr eaLnBrk="1" hangingPunct="1">
              <a:spcBef>
                <a:spcPct val="0"/>
              </a:spcBef>
              <a:buFont typeface="Calibri" panose="020F0502020204030204" pitchFamily="34" charset="0"/>
              <a:buChar char="→"/>
            </a:pPr>
            <a:endParaRPr lang="fr-FR" altLang="fr-FR" sz="800" dirty="0">
              <a:latin typeface="Calibri" panose="020F0502020204030204" pitchFamily="34" charset="0"/>
              <a:cs typeface="Arial" panose="020B0604020202020204" pitchFamily="34" charset="0"/>
            </a:endParaRPr>
          </a:p>
          <a:p>
            <a:pPr>
              <a:spcBef>
                <a:spcPct val="0"/>
              </a:spcBef>
              <a:buFont typeface="Calibri" panose="020F0502020204030204" pitchFamily="34" charset="0"/>
              <a:buChar char="→"/>
            </a:pPr>
            <a:r>
              <a:rPr lang="fr-FR" altLang="fr-FR" sz="1400" dirty="0">
                <a:latin typeface="Calibri" panose="020F0502020204030204" pitchFamily="34" charset="0"/>
                <a:cs typeface="Arial" panose="020B0604020202020204" pitchFamily="34" charset="0"/>
              </a:rPr>
              <a:t>L’élargissement de l’Union européenne</a:t>
            </a:r>
          </a:p>
          <a:p>
            <a:pPr eaLnBrk="1" hangingPunct="1">
              <a:spcBef>
                <a:spcPct val="0"/>
              </a:spcBef>
              <a:buFont typeface="Calibri" panose="020F0502020204030204" pitchFamily="34" charset="0"/>
              <a:buChar char="→"/>
            </a:pPr>
            <a:endParaRPr lang="fr-FR" altLang="fr-FR" sz="1000" dirty="0">
              <a:latin typeface="Calibri" panose="020F0502020204030204" pitchFamily="34" charset="0"/>
              <a:cs typeface="Arial" panose="020B0604020202020204" pitchFamily="34" charset="0"/>
            </a:endParaRPr>
          </a:p>
          <a:p>
            <a:pPr eaLnBrk="1" hangingPunct="1">
              <a:spcBef>
                <a:spcPct val="0"/>
              </a:spcBef>
              <a:buFont typeface="Calibri" panose="020F0502020204030204" pitchFamily="34" charset="0"/>
              <a:buChar char="→"/>
            </a:pPr>
            <a:r>
              <a:rPr lang="fr-FR" altLang="fr-FR" sz="1400" dirty="0">
                <a:latin typeface="Calibri" panose="020F0502020204030204" pitchFamily="34" charset="0"/>
                <a:cs typeface="Arial" panose="020B0604020202020204" pitchFamily="34" charset="0"/>
              </a:rPr>
              <a:t>L’Europe au </a:t>
            </a:r>
            <a:r>
              <a:rPr lang="fr-FR" altLang="fr-FR" sz="1400" b="1" dirty="0">
                <a:latin typeface="Calibri" panose="020F0502020204030204" pitchFamily="34" charset="0"/>
                <a:cs typeface="Arial" panose="020B0604020202020204" pitchFamily="34" charset="0"/>
              </a:rPr>
              <a:t>quotidien</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973" y="823327"/>
            <a:ext cx="41529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5"/>
          <a:stretch>
            <a:fillRect/>
          </a:stretch>
        </p:blipFill>
        <p:spPr>
          <a:xfrm>
            <a:off x="6317673" y="3317277"/>
            <a:ext cx="1574560" cy="2259915"/>
          </a:xfrm>
          <a:prstGeom prst="rect">
            <a:avLst/>
          </a:prstGeom>
        </p:spPr>
      </p:pic>
      <p:sp>
        <p:nvSpPr>
          <p:cNvPr id="28" name="Text Box 9"/>
          <p:cNvSpPr txBox="1">
            <a:spLocks noChangeArrowheads="1"/>
          </p:cNvSpPr>
          <p:nvPr/>
        </p:nvSpPr>
        <p:spPr bwMode="auto">
          <a:xfrm>
            <a:off x="420495" y="3440669"/>
            <a:ext cx="4539580" cy="2277547"/>
          </a:xfrm>
          <a:prstGeom prst="rect">
            <a:avLst/>
          </a:prstGeom>
          <a:solidFill>
            <a:schemeClr val="accent6">
              <a:lumMod val="40000"/>
              <a:lumOff val="60000"/>
            </a:schemeClr>
          </a:solidFill>
          <a:ln>
            <a:noFill/>
          </a:ln>
          <a:effec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ts val="900"/>
              </a:spcBef>
              <a:buClr>
                <a:srgbClr val="000000"/>
              </a:buClr>
              <a:buNone/>
            </a:pPr>
            <a:r>
              <a:rPr lang="fr-FR" altLang="fr-FR" sz="1400" u="sng" cap="small" dirty="0">
                <a:latin typeface="Calibri" panose="020F0502020204030204" pitchFamily="34" charset="0"/>
                <a:ea typeface="Arial Unicode MS" panose="020B0604020202020204" pitchFamily="34" charset="-128"/>
                <a:cs typeface="Arial Unicode MS" panose="020B0604020202020204" pitchFamily="34" charset="-128"/>
              </a:rPr>
              <a:t>Le Jeu</a:t>
            </a:r>
          </a:p>
          <a:p>
            <a:pPr>
              <a:spcBef>
                <a:spcPts val="900"/>
              </a:spcBef>
              <a:buClr>
                <a:srgbClr val="000000"/>
              </a:buClr>
              <a:buFontTx/>
              <a:buChar char="→"/>
            </a:pPr>
            <a:r>
              <a:rPr lang="fr-FR" altLang="fr-FR" sz="1400" b="1" dirty="0">
                <a:latin typeface="Calibri" panose="020F0502020204030204" pitchFamily="34" charset="0"/>
                <a:ea typeface="Arial Unicode MS" panose="020B0604020202020204" pitchFamily="34" charset="-128"/>
                <a:cs typeface="Arial Unicode MS" panose="020B0604020202020204" pitchFamily="34" charset="-128"/>
              </a:rPr>
              <a:t>4 équipes </a:t>
            </a:r>
            <a:r>
              <a:rPr lang="fr-FR" altLang="fr-FR" sz="1400" dirty="0">
                <a:latin typeface="Calibri" panose="020F0502020204030204" pitchFamily="34" charset="0"/>
                <a:ea typeface="Arial Unicode MS" panose="020B0604020202020204" pitchFamily="34" charset="-128"/>
                <a:cs typeface="Arial Unicode MS" panose="020B0604020202020204" pitchFamily="34" charset="-128"/>
              </a:rPr>
              <a:t>effectuent 4 questionnaires différents</a:t>
            </a:r>
          </a:p>
          <a:p>
            <a:pPr>
              <a:spcBef>
                <a:spcPts val="900"/>
              </a:spcBef>
              <a:buClr>
                <a:srgbClr val="000000"/>
              </a:buClr>
              <a:buFontTx/>
              <a:buChar char="→"/>
            </a:pPr>
            <a:r>
              <a:rPr lang="fr-FR" altLang="fr-FR" sz="1400" dirty="0">
                <a:latin typeface="Calibri" panose="020F0502020204030204" pitchFamily="34" charset="0"/>
                <a:ea typeface="Arial Unicode MS" panose="020B0604020202020204" pitchFamily="34" charset="-128"/>
                <a:cs typeface="Arial Unicode MS" panose="020B0604020202020204" pitchFamily="34" charset="-128"/>
              </a:rPr>
              <a:t>Chaque bonne réponse donne droit à un point.</a:t>
            </a:r>
          </a:p>
          <a:p>
            <a:pPr>
              <a:spcBef>
                <a:spcPts val="900"/>
              </a:spcBef>
              <a:buClr>
                <a:srgbClr val="000000"/>
              </a:buClr>
              <a:buFontTx/>
              <a:buChar char="→"/>
            </a:pPr>
            <a:r>
              <a:rPr lang="fr-FR" altLang="fr-FR" sz="1400" dirty="0">
                <a:latin typeface="Calibri" panose="020F0502020204030204" pitchFamily="34" charset="0"/>
                <a:ea typeface="Arial Unicode MS" panose="020B0604020202020204" pitchFamily="34" charset="-128"/>
                <a:cs typeface="Arial Unicode MS" panose="020B0604020202020204" pitchFamily="34" charset="-128"/>
              </a:rPr>
              <a:t>L’objectif est collectif : donner le plus de points à la classe. </a:t>
            </a:r>
          </a:p>
          <a:p>
            <a:pPr>
              <a:spcBef>
                <a:spcPts val="900"/>
              </a:spcBef>
              <a:buClr>
                <a:srgbClr val="000000"/>
              </a:buClr>
              <a:buFontTx/>
              <a:buChar char="→"/>
            </a:pPr>
            <a:r>
              <a:rPr lang="fr-FR" altLang="fr-FR" sz="1400" dirty="0">
                <a:latin typeface="Calibri" panose="020F0502020204030204" pitchFamily="34" charset="0"/>
                <a:ea typeface="Arial Unicode MS" panose="020B0604020202020204" pitchFamily="34" charset="-128"/>
                <a:cs typeface="Arial Unicode MS" panose="020B0604020202020204" pitchFamily="34" charset="-128"/>
              </a:rPr>
              <a:t>La classe reçoit un diplôme pour sa participation à l’animation et au jeu : bronze, argent ou or en fonction du nombre de points collecté par la classe.</a:t>
            </a:r>
          </a:p>
        </p:txBody>
      </p:sp>
      <p:pic>
        <p:nvPicPr>
          <p:cNvPr id="29" name="Picture 2" descr="Résultat de recherche d'images pour &quot;picto création entreprise&quot;">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8272E1B3-0296-45E1-9786-705B749BDBF9}"/>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3" name="Image 2">
            <a:extLst>
              <a:ext uri="{FF2B5EF4-FFF2-40B4-BE49-F238E27FC236}">
                <a16:creationId xmlns:a16="http://schemas.microsoft.com/office/drawing/2014/main" id="{0770F596-3D0B-7E07-285F-4AC1872679CF}"/>
              </a:ext>
            </a:extLst>
          </p:cNvPr>
          <p:cNvPicPr>
            <a:picLocks noChangeAspect="1"/>
          </p:cNvPicPr>
          <p:nvPr/>
        </p:nvPicPr>
        <p:blipFill rotWithShape="1">
          <a:blip r:embed="rId9"/>
          <a:srcRect l="22442" t="4668" r="22009" b="3730"/>
          <a:stretch/>
        </p:blipFill>
        <p:spPr>
          <a:xfrm>
            <a:off x="8001187" y="1395872"/>
            <a:ext cx="3943377" cy="3657809"/>
          </a:xfrm>
          <a:prstGeom prst="rect">
            <a:avLst/>
          </a:prstGeom>
        </p:spPr>
      </p:pic>
    </p:spTree>
    <p:custDataLst>
      <p:tags r:id="rId1"/>
    </p:custDataLst>
    <p:extLst>
      <p:ext uri="{BB962C8B-B14F-4D97-AF65-F5344CB8AC3E}">
        <p14:creationId xmlns:p14="http://schemas.microsoft.com/office/powerpoint/2010/main" val="1537222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L’</a:t>
            </a:r>
            <a:r>
              <a:rPr lang="fr-FR" sz="3600" b="1" cap="small" dirty="0" err="1">
                <a:solidFill>
                  <a:schemeClr val="bg1"/>
                </a:solidFill>
              </a:rPr>
              <a:t>Eurodéfi</a:t>
            </a:r>
            <a:r>
              <a:rPr lang="fr-FR" sz="3600" b="1" cap="small" dirty="0">
                <a:solidFill>
                  <a:schemeClr val="bg1"/>
                </a:solidFill>
              </a:rPr>
              <a:t> -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8" name="Text Box 9"/>
          <p:cNvSpPr txBox="1">
            <a:spLocks noChangeArrowheads="1"/>
          </p:cNvSpPr>
          <p:nvPr/>
        </p:nvSpPr>
        <p:spPr bwMode="auto">
          <a:xfrm>
            <a:off x="351346" y="995569"/>
            <a:ext cx="4875282" cy="2246769"/>
          </a:xfrm>
          <a:prstGeom prst="rect">
            <a:avLst/>
          </a:prstGeom>
          <a:solidFill>
            <a:schemeClr val="accent1">
              <a:lumMod val="40000"/>
              <a:lumOff val="60000"/>
            </a:schemeClr>
          </a:solidFill>
          <a:ln>
            <a:noFill/>
          </a:ln>
          <a:effec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Calibri" panose="020F0502020204030204" pitchFamily="34" charset="0"/>
              <a:buChar char="→"/>
            </a:pPr>
            <a:r>
              <a:rPr lang="fr-FR" altLang="fr-FR" sz="1400" dirty="0">
                <a:latin typeface="Calibri" panose="020F0502020204030204" pitchFamily="34" charset="0"/>
              </a:rPr>
              <a:t>1 bâche de 3m x 3m</a:t>
            </a:r>
          </a:p>
          <a:p>
            <a:pPr>
              <a:spcBef>
                <a:spcPct val="0"/>
              </a:spcBef>
              <a:buFont typeface="Calibri" panose="020F0502020204030204" pitchFamily="34" charset="0"/>
              <a:buChar char="→"/>
            </a:pPr>
            <a:r>
              <a:rPr lang="fr-FR" altLang="fr-FR" sz="1400" dirty="0">
                <a:latin typeface="Calibri" panose="020F0502020204030204" pitchFamily="34" charset="0"/>
              </a:rPr>
              <a:t>1 dé</a:t>
            </a:r>
          </a:p>
          <a:p>
            <a:pPr>
              <a:spcBef>
                <a:spcPct val="0"/>
              </a:spcBef>
              <a:buFont typeface="Calibri" panose="020F0502020204030204" pitchFamily="34" charset="0"/>
              <a:buChar char="→"/>
            </a:pPr>
            <a:r>
              <a:rPr lang="fr-FR" altLang="fr-FR" sz="1400" dirty="0">
                <a:latin typeface="Calibri" panose="020F0502020204030204" pitchFamily="34" charset="0"/>
              </a:rPr>
              <a:t>des pions</a:t>
            </a:r>
          </a:p>
          <a:p>
            <a:pPr>
              <a:spcBef>
                <a:spcPct val="0"/>
              </a:spcBef>
              <a:buFont typeface="Calibri" panose="020F0502020204030204" pitchFamily="34" charset="0"/>
              <a:buChar char="→"/>
            </a:pPr>
            <a:r>
              <a:rPr lang="fr-FR" altLang="fr-FR" sz="1400" dirty="0">
                <a:latin typeface="Calibri" panose="020F0502020204030204" pitchFamily="34" charset="0"/>
              </a:rPr>
              <a:t>300 questions </a:t>
            </a:r>
            <a:r>
              <a:rPr lang="fr-FR" altLang="fr-FR" sz="1400" b="1" dirty="0">
                <a:latin typeface="Calibri" panose="020F0502020204030204" pitchFamily="34" charset="0"/>
              </a:rPr>
              <a:t>en français, anglais et en allemand</a:t>
            </a:r>
          </a:p>
          <a:p>
            <a:pPr>
              <a:spcBef>
                <a:spcPct val="0"/>
              </a:spcBef>
              <a:buFont typeface="Calibri" panose="020F0502020204030204" pitchFamily="34" charset="0"/>
              <a:buChar char="→"/>
            </a:pPr>
            <a:r>
              <a:rPr lang="fr-FR" altLang="fr-FR" sz="1400" dirty="0">
                <a:latin typeface="Calibri" panose="020F0502020204030204" pitchFamily="34" charset="0"/>
              </a:rPr>
              <a:t>Différents types de questions : mot mystère, quiz photos, questions à indices, pâte à modeler, dessin, mime, questions à choix multiple, …</a:t>
            </a:r>
          </a:p>
          <a:p>
            <a:pPr>
              <a:spcBef>
                <a:spcPct val="0"/>
              </a:spcBef>
              <a:buFont typeface="Calibri" panose="020F0502020204030204" pitchFamily="34" charset="0"/>
              <a:buChar char="→"/>
            </a:pPr>
            <a:r>
              <a:rPr lang="fr-FR" altLang="fr-FR" sz="1400" b="1" dirty="0">
                <a:latin typeface="Calibri" panose="020F0502020204030204" pitchFamily="34" charset="0"/>
              </a:rPr>
              <a:t>7 thématiques </a:t>
            </a:r>
            <a:r>
              <a:rPr lang="fr-FR" altLang="fr-FR" sz="1400" dirty="0">
                <a:latin typeface="Calibri" panose="020F0502020204030204" pitchFamily="34" charset="0"/>
              </a:rPr>
              <a:t>: Personnages et personnalités, Culture et langues, Gastronomie, Divers, Union européenne, Histoire-géographie, Monuments et symboles</a:t>
            </a:r>
          </a:p>
        </p:txBody>
      </p:sp>
      <p:pic>
        <p:nvPicPr>
          <p:cNvPr id="29"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strasbourg-europe.eu/index.php?module=media&amp;action=Display&amp;cmpref=68811&amp;width=1860&amp;height=8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219" y="629356"/>
            <a:ext cx="4854575"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www.strasbourg-europe.eu/images/2018/11/eurodefi-3-768x102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3767" y="1675751"/>
            <a:ext cx="2940915" cy="39173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strasbourg-europe.eu/images/2018/11/eurodefi-2-768x10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0518" y="3355808"/>
            <a:ext cx="1800000" cy="239765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E504BA5A-1BF3-431E-9E79-815851A8086F}"/>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265252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Destination </a:t>
            </a:r>
            <a:r>
              <a:rPr lang="fr-FR" sz="3600" b="1" cap="small" dirty="0" err="1">
                <a:solidFill>
                  <a:schemeClr val="bg1"/>
                </a:solidFill>
              </a:rPr>
              <a:t>europe</a:t>
            </a:r>
            <a:r>
              <a:rPr lang="fr-FR" sz="3600" b="1" cap="small" dirty="0">
                <a:solidFill>
                  <a:schemeClr val="bg1"/>
                </a:solidFill>
              </a:rPr>
              <a:t> -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9"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p:cNvSpPr>
            <a:spLocks noChangeArrowheads="1"/>
          </p:cNvSpPr>
          <p:nvPr/>
        </p:nvSpPr>
        <p:spPr bwMode="auto">
          <a:xfrm>
            <a:off x="737962" y="949345"/>
            <a:ext cx="30194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dirty="0">
                <a:solidFill>
                  <a:srgbClr val="000000"/>
                </a:solidFill>
                <a:latin typeface="Calibri" panose="020F0502020204030204" pitchFamily="34" charset="0"/>
              </a:rPr>
              <a:t>Matière vivante, l'Union européenne n'est pas toujours simple à enseigner aux jeunes. Aussi pour faciliter l'enseignement de l'Europe auprès des jeunes, cette présentation très dynamique permet une première approche complète sur l’Union européenne.</a:t>
            </a:r>
            <a:endParaRPr lang="fr-FR" altLang="fr-FR" sz="1400" dirty="0">
              <a:latin typeface="Calibri" panose="020F0502020204030204" pitchFamily="34" charset="0"/>
            </a:endParaRP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3114" y="3193868"/>
            <a:ext cx="3172854" cy="1798565"/>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228234" y="3768809"/>
            <a:ext cx="2953069" cy="1633672"/>
          </a:xfrm>
          <a:prstGeom prst="rect">
            <a:avLst/>
          </a:prstGeom>
          <a:ln>
            <a:noFill/>
          </a:ln>
          <a:effectLst>
            <a:outerShdw blurRad="292100" dist="139700" dir="2700000" algn="tl" rotWithShape="0">
              <a:srgbClr val="333333">
                <a:alpha val="65000"/>
              </a:srgbClr>
            </a:outerShdw>
          </a:effectLst>
        </p:spPr>
      </p:pic>
      <p:sp>
        <p:nvSpPr>
          <p:cNvPr id="21" name="Rectangle à coins arrondis 20"/>
          <p:cNvSpPr/>
          <p:nvPr/>
        </p:nvSpPr>
        <p:spPr>
          <a:xfrm>
            <a:off x="6470281" y="4547093"/>
            <a:ext cx="1785937" cy="660400"/>
          </a:xfrm>
          <a:prstGeom prst="wedgeRoundRectCallout">
            <a:avLst>
              <a:gd name="adj1" fmla="val 44561"/>
              <a:gd name="adj2" fmla="val -158939"/>
              <a:gd name="adj3" fmla="val 16667"/>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274988" y="1174993"/>
            <a:ext cx="3658826" cy="2068032"/>
          </a:xfrm>
          <a:prstGeom prst="rect">
            <a:avLst/>
          </a:prstGeom>
          <a:ln>
            <a:noFill/>
          </a:ln>
          <a:effectLst>
            <a:outerShdw blurRad="292100" dist="139700" dir="2700000" algn="tl" rotWithShape="0">
              <a:srgbClr val="333333">
                <a:alpha val="65000"/>
              </a:srgbClr>
            </a:outerShdw>
          </a:effectLst>
        </p:spPr>
      </p:pic>
      <p:sp>
        <p:nvSpPr>
          <p:cNvPr id="24" name="Rectangle à coins arrondis 23"/>
          <p:cNvSpPr/>
          <p:nvPr/>
        </p:nvSpPr>
        <p:spPr>
          <a:xfrm>
            <a:off x="7957159" y="691654"/>
            <a:ext cx="2057400" cy="2562225"/>
          </a:xfrm>
          <a:prstGeom prst="wedgeRoundRectCallout">
            <a:avLst>
              <a:gd name="adj1" fmla="val -87812"/>
              <a:gd name="adj2" fmla="val -3547"/>
              <a:gd name="adj3" fmla="val 16667"/>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ZoneTexte 17"/>
          <p:cNvSpPr txBox="1">
            <a:spLocks noChangeArrowheads="1"/>
          </p:cNvSpPr>
          <p:nvPr/>
        </p:nvSpPr>
        <p:spPr bwMode="auto">
          <a:xfrm>
            <a:off x="7923821" y="777785"/>
            <a:ext cx="21240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400" dirty="0">
                <a:latin typeface="Calibri" panose="020F0502020204030204" pitchFamily="34" charset="0"/>
              </a:rPr>
              <a:t>Une intervention traitée à travers 4 thématiques :</a:t>
            </a:r>
          </a:p>
          <a:p>
            <a:pPr algn="ctr">
              <a:spcBef>
                <a:spcPct val="0"/>
              </a:spcBef>
              <a:buFontTx/>
              <a:buNone/>
            </a:pPr>
            <a:endParaRPr lang="fr-FR" altLang="fr-FR" sz="1400" dirty="0">
              <a:latin typeface="Calibri" panose="020F0502020204030204" pitchFamily="34" charset="0"/>
            </a:endParaRPr>
          </a:p>
          <a:p>
            <a:pPr algn="ctr">
              <a:spcBef>
                <a:spcPct val="0"/>
              </a:spcBef>
              <a:buFontTx/>
              <a:buNone/>
            </a:pPr>
            <a:r>
              <a:rPr lang="fr-FR" altLang="fr-FR" sz="1400" dirty="0">
                <a:latin typeface="Calibri" panose="020F0502020204030204" pitchFamily="34" charset="0"/>
              </a:rPr>
              <a:t>L’Europe, c’est quoi ?</a:t>
            </a:r>
          </a:p>
          <a:p>
            <a:pPr algn="ctr">
              <a:spcBef>
                <a:spcPct val="0"/>
              </a:spcBef>
              <a:buFontTx/>
              <a:buNone/>
            </a:pPr>
            <a:endParaRPr lang="fr-FR" altLang="fr-FR" sz="1400" dirty="0">
              <a:latin typeface="Calibri" panose="020F0502020204030204" pitchFamily="34" charset="0"/>
            </a:endParaRPr>
          </a:p>
          <a:p>
            <a:pPr algn="ctr">
              <a:spcBef>
                <a:spcPct val="0"/>
              </a:spcBef>
              <a:buFontTx/>
              <a:buNone/>
            </a:pPr>
            <a:r>
              <a:rPr lang="fr-FR" altLang="fr-FR" sz="1400" dirty="0">
                <a:latin typeface="Calibri" panose="020F0502020204030204" pitchFamily="34" charset="0"/>
              </a:rPr>
              <a:t>L’Europe historique</a:t>
            </a:r>
          </a:p>
          <a:p>
            <a:pPr algn="ctr">
              <a:spcBef>
                <a:spcPct val="0"/>
              </a:spcBef>
              <a:buFontTx/>
              <a:buNone/>
            </a:pPr>
            <a:endParaRPr lang="fr-FR" altLang="fr-FR" sz="1400" dirty="0">
              <a:latin typeface="Calibri" panose="020F0502020204030204" pitchFamily="34" charset="0"/>
            </a:endParaRPr>
          </a:p>
          <a:p>
            <a:pPr algn="ctr">
              <a:spcBef>
                <a:spcPct val="0"/>
              </a:spcBef>
              <a:buFontTx/>
              <a:buNone/>
            </a:pPr>
            <a:r>
              <a:rPr lang="fr-FR" altLang="fr-FR" sz="1400" dirty="0">
                <a:latin typeface="Calibri" panose="020F0502020204030204" pitchFamily="34" charset="0"/>
              </a:rPr>
              <a:t>L’Europe institutionnelle</a:t>
            </a:r>
          </a:p>
          <a:p>
            <a:pPr algn="ctr">
              <a:spcBef>
                <a:spcPct val="0"/>
              </a:spcBef>
              <a:buFontTx/>
              <a:buNone/>
            </a:pPr>
            <a:endParaRPr lang="fr-FR" altLang="fr-FR" sz="1400" dirty="0">
              <a:latin typeface="Calibri" panose="020F0502020204030204" pitchFamily="34" charset="0"/>
            </a:endParaRPr>
          </a:p>
          <a:p>
            <a:pPr algn="ctr">
              <a:spcBef>
                <a:spcPct val="0"/>
              </a:spcBef>
              <a:buFontTx/>
              <a:buNone/>
            </a:pPr>
            <a:r>
              <a:rPr lang="fr-FR" altLang="fr-FR" sz="1400" dirty="0">
                <a:latin typeface="Calibri" panose="020F0502020204030204" pitchFamily="34" charset="0"/>
              </a:rPr>
              <a:t>L’Europe au quotidien</a:t>
            </a:r>
          </a:p>
        </p:txBody>
      </p:sp>
      <p:sp>
        <p:nvSpPr>
          <p:cNvPr id="25" name="ZoneTexte 15"/>
          <p:cNvSpPr txBox="1">
            <a:spLocks noChangeArrowheads="1"/>
          </p:cNvSpPr>
          <p:nvPr/>
        </p:nvSpPr>
        <p:spPr bwMode="auto">
          <a:xfrm>
            <a:off x="6419776" y="4634812"/>
            <a:ext cx="185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400" dirty="0">
                <a:latin typeface="Calibri" panose="020F0502020204030204" pitchFamily="34" charset="0"/>
              </a:rPr>
              <a:t>Une entrée en matière aisée et attrayante </a:t>
            </a:r>
          </a:p>
        </p:txBody>
      </p:sp>
      <p:pic>
        <p:nvPicPr>
          <p:cNvPr id="26" name="Image 1">
            <a:hlinkClick r:id="rId9" action="ppaction://hlinksldjump"/>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82396" y="2819508"/>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p:cNvSpPr txBox="1"/>
          <p:nvPr/>
        </p:nvSpPr>
        <p:spPr>
          <a:xfrm>
            <a:off x="10900064" y="2907615"/>
            <a:ext cx="797555" cy="461665"/>
          </a:xfrm>
          <a:prstGeom prst="rect">
            <a:avLst/>
          </a:prstGeom>
          <a:noFill/>
        </p:spPr>
        <p:txBody>
          <a:bodyPr wrap="square" rtlCol="0">
            <a:spAutoFit/>
          </a:bodyPr>
          <a:lstStyle/>
          <a:p>
            <a:r>
              <a:rPr lang="fr-FR" sz="1200" i="1" dirty="0">
                <a:solidFill>
                  <a:srgbClr val="869DC8"/>
                </a:solidFill>
              </a:rPr>
              <a:t>Contenu - suite</a:t>
            </a:r>
          </a:p>
        </p:txBody>
      </p:sp>
      <p:pic>
        <p:nvPicPr>
          <p:cNvPr id="28" name="Image 27">
            <a:extLst>
              <a:ext uri="{FF2B5EF4-FFF2-40B4-BE49-F238E27FC236}">
                <a16:creationId xmlns:a16="http://schemas.microsoft.com/office/drawing/2014/main" id="{90D4CE80-2015-4AEC-9FBF-BDD7987114A2}"/>
              </a:ext>
            </a:extLst>
          </p:cNvPr>
          <p:cNvPicPr>
            <a:picLocks noChangeAspect="1"/>
          </p:cNvPicPr>
          <p:nvPr/>
        </p:nvPicPr>
        <p:blipFill>
          <a:blip r:embed="rId11"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285419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861774"/>
          </a:xfrm>
          <a:prstGeom prst="rect">
            <a:avLst/>
          </a:prstGeom>
          <a:solidFill>
            <a:srgbClr val="158AD0"/>
          </a:solidFill>
        </p:spPr>
        <p:txBody>
          <a:bodyPr wrap="square" rtlCol="0">
            <a:spAutoFit/>
          </a:bodyPr>
          <a:lstStyle/>
          <a:p>
            <a:pPr algn="ctr"/>
            <a:endParaRPr lang="fr-FR" sz="1400" b="1" dirty="0">
              <a:solidFill>
                <a:schemeClr val="bg1"/>
              </a:solidFill>
            </a:endParaRPr>
          </a:p>
          <a:p>
            <a:pPr algn="ctr"/>
            <a:r>
              <a:rPr lang="fr-FR" sz="3600" b="1" cap="small" dirty="0">
                <a:solidFill>
                  <a:schemeClr val="bg1"/>
                </a:solidFill>
              </a:rPr>
              <a:t>Centres Europe Direct</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30" name="ZoneTexte 29"/>
          <p:cNvSpPr txBox="1"/>
          <p:nvPr/>
        </p:nvSpPr>
        <p:spPr>
          <a:xfrm>
            <a:off x="8398983" y="2274094"/>
            <a:ext cx="3463165" cy="1446550"/>
          </a:xfrm>
          <a:prstGeom prst="rect">
            <a:avLst/>
          </a:prstGeom>
          <a:noFill/>
        </p:spPr>
        <p:txBody>
          <a:bodyPr wrap="square" rtlCol="0">
            <a:spAutoFit/>
          </a:bodyPr>
          <a:lstStyle/>
          <a:p>
            <a:pPr>
              <a:spcBef>
                <a:spcPct val="50000"/>
              </a:spcBef>
            </a:pPr>
            <a:r>
              <a:rPr lang="fr-FR" altLang="fr-FR" sz="1600" dirty="0">
                <a:latin typeface="Calibri" panose="020F0502020204030204" pitchFamily="34" charset="0"/>
              </a:rPr>
              <a:t>Le CIIE fait partie du réseau des Centre Europe Direct.</a:t>
            </a:r>
          </a:p>
          <a:p>
            <a:pPr>
              <a:spcBef>
                <a:spcPct val="50000"/>
              </a:spcBef>
            </a:pPr>
            <a:r>
              <a:rPr lang="fr-FR" altLang="fr-FR" sz="1600" dirty="0">
                <a:latin typeface="Calibri" panose="020F0502020204030204" pitchFamily="34" charset="0"/>
              </a:rPr>
              <a:t>Il existe </a:t>
            </a:r>
            <a:r>
              <a:rPr lang="fr-FR" altLang="fr-FR" sz="1600" b="1" dirty="0">
                <a:latin typeface="Calibri" panose="020F0502020204030204" pitchFamily="34" charset="0"/>
              </a:rPr>
              <a:t>49</a:t>
            </a:r>
            <a:r>
              <a:rPr lang="fr-FR" altLang="fr-FR" sz="1600" dirty="0">
                <a:latin typeface="Calibri" panose="020F0502020204030204" pitchFamily="34" charset="0"/>
              </a:rPr>
              <a:t> Centres d’information Europe Direct en France et plus que </a:t>
            </a:r>
            <a:r>
              <a:rPr lang="fr-FR" altLang="fr-FR" sz="1600" b="1" dirty="0">
                <a:latin typeface="Calibri" panose="020F0502020204030204" pitchFamily="34" charset="0"/>
              </a:rPr>
              <a:t>430</a:t>
            </a:r>
            <a:r>
              <a:rPr lang="fr-FR" altLang="fr-FR" sz="1600" dirty="0">
                <a:latin typeface="Calibri" panose="020F0502020204030204" pitchFamily="34" charset="0"/>
              </a:rPr>
              <a:t> dans l’Union européenne</a:t>
            </a:r>
          </a:p>
        </p:txBody>
      </p:sp>
      <p:pic>
        <p:nvPicPr>
          <p:cNvPr id="14" name="Image 13">
            <a:extLst>
              <a:ext uri="{FF2B5EF4-FFF2-40B4-BE49-F238E27FC236}">
                <a16:creationId xmlns:a16="http://schemas.microsoft.com/office/drawing/2014/main" id="{7001AB19-A093-4FBC-A729-9BED227248AF}"/>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16" name="Image 15">
            <a:extLst>
              <a:ext uri="{FF2B5EF4-FFF2-40B4-BE49-F238E27FC236}">
                <a16:creationId xmlns:a16="http://schemas.microsoft.com/office/drawing/2014/main" id="{E79B8A84-DECC-4CA7-9894-FE3DFC285BC4}"/>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8340090" y="1016526"/>
            <a:ext cx="2846070" cy="1036142"/>
          </a:xfrm>
          <a:prstGeom prst="rect">
            <a:avLst/>
          </a:prstGeom>
        </p:spPr>
      </p:pic>
      <p:pic>
        <p:nvPicPr>
          <p:cNvPr id="1026" name="Picture 2">
            <a:extLst>
              <a:ext uri="{FF2B5EF4-FFF2-40B4-BE49-F238E27FC236}">
                <a16:creationId xmlns:a16="http://schemas.microsoft.com/office/drawing/2014/main" id="{80E5CB27-1B38-BF53-489F-6A7711C60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9" y="863708"/>
            <a:ext cx="7030801" cy="4971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2774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Destination </a:t>
            </a:r>
            <a:r>
              <a:rPr lang="fr-FR" sz="3600" b="1" cap="small" dirty="0" err="1">
                <a:solidFill>
                  <a:schemeClr val="bg1"/>
                </a:solidFill>
              </a:rPr>
              <a:t>europe</a:t>
            </a:r>
            <a:r>
              <a:rPr lang="fr-FR" sz="3600" b="1" cap="small" dirty="0">
                <a:solidFill>
                  <a:schemeClr val="bg1"/>
                </a:solidFill>
              </a:rPr>
              <a:t> -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9"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9"/>
          <p:cNvSpPr txBox="1">
            <a:spLocks noChangeArrowheads="1"/>
          </p:cNvSpPr>
          <p:nvPr/>
        </p:nvSpPr>
        <p:spPr bwMode="auto">
          <a:xfrm>
            <a:off x="580961" y="1282037"/>
            <a:ext cx="17033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400" dirty="0">
                <a:latin typeface="Calibri" panose="020F0502020204030204" pitchFamily="34" charset="0"/>
              </a:rPr>
              <a:t>Une intervention dynamique rythmée par un jeu de « questions – réponses » proposé au public tout au long de la présentation </a:t>
            </a:r>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872683" y="956760"/>
            <a:ext cx="3313478" cy="1893415"/>
          </a:xfrm>
          <a:prstGeom prst="rect">
            <a:avLst/>
          </a:prstGeom>
          <a:ln>
            <a:noFill/>
          </a:ln>
          <a:effectLst>
            <a:outerShdw blurRad="292100" dist="139700" dir="2700000" algn="tl" rotWithShape="0">
              <a:srgbClr val="333333">
                <a:alpha val="65000"/>
              </a:srgbClr>
            </a:outerShdw>
          </a:effectLst>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08584" y="3677603"/>
            <a:ext cx="2809655" cy="1621718"/>
          </a:xfrm>
          <a:prstGeom prst="rect">
            <a:avLst/>
          </a:prstGeom>
          <a:ln>
            <a:noFill/>
          </a:ln>
          <a:effectLst>
            <a:outerShdw blurRad="292100" dist="139700" dir="2700000" algn="tl" rotWithShape="0">
              <a:srgbClr val="333333">
                <a:alpha val="65000"/>
              </a:srgbClr>
            </a:outerShdw>
          </a:effectLst>
        </p:spPr>
      </p:pic>
      <p:pic>
        <p:nvPicPr>
          <p:cNvPr id="28" name="Image 27"/>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038331" y="1450659"/>
            <a:ext cx="3552889" cy="2021104"/>
          </a:xfrm>
          <a:prstGeom prst="rect">
            <a:avLst/>
          </a:prstGeom>
          <a:ln>
            <a:noFill/>
          </a:ln>
          <a:effectLst>
            <a:outerShdw blurRad="292100" dist="139700" dir="2700000" algn="tl" rotWithShape="0">
              <a:srgbClr val="333333">
                <a:alpha val="65000"/>
              </a:srgbClr>
            </a:outerShdw>
          </a:effectLst>
        </p:spPr>
      </p:pic>
      <p:sp>
        <p:nvSpPr>
          <p:cNvPr id="30" name="Rectangle à coins arrondis 29"/>
          <p:cNvSpPr/>
          <p:nvPr/>
        </p:nvSpPr>
        <p:spPr>
          <a:xfrm>
            <a:off x="506484" y="1133401"/>
            <a:ext cx="1981200" cy="2106613"/>
          </a:xfrm>
          <a:prstGeom prst="wedgeRoundRectCallout">
            <a:avLst>
              <a:gd name="adj1" fmla="val 89733"/>
              <a:gd name="adj2" fmla="val 20478"/>
              <a:gd name="adj3" fmla="val 16667"/>
            </a:avLst>
          </a:prstGeom>
          <a:noFill/>
          <a:ln w="25400">
            <a:solidFill>
              <a:srgbClr val="4FB7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885190" y="3531982"/>
            <a:ext cx="3312000" cy="1886177"/>
          </a:xfrm>
          <a:prstGeom prst="rect">
            <a:avLst/>
          </a:prstGeom>
          <a:ln>
            <a:noFill/>
          </a:ln>
          <a:effectLst>
            <a:outerShdw blurRad="292100" dist="139700" dir="2700000" algn="tl" rotWithShape="0">
              <a:srgbClr val="333333">
                <a:alpha val="65000"/>
              </a:srgbClr>
            </a:outerShdw>
          </a:effectLst>
        </p:spPr>
      </p:pic>
      <p:pic>
        <p:nvPicPr>
          <p:cNvPr id="32" name="Image 1">
            <a:hlinkClick r:id="rId10" action="ppaction://hlinksldjump"/>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5186" y="2618304"/>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32"/>
          <p:cNvSpPr txBox="1"/>
          <p:nvPr/>
        </p:nvSpPr>
        <p:spPr>
          <a:xfrm>
            <a:off x="11097492" y="2706411"/>
            <a:ext cx="712918" cy="461665"/>
          </a:xfrm>
          <a:prstGeom prst="rect">
            <a:avLst/>
          </a:prstGeom>
          <a:noFill/>
        </p:spPr>
        <p:txBody>
          <a:bodyPr wrap="square" rtlCol="0">
            <a:spAutoFit/>
          </a:bodyPr>
          <a:lstStyle/>
          <a:p>
            <a:r>
              <a:rPr lang="fr-FR" sz="1200" i="1" dirty="0">
                <a:solidFill>
                  <a:srgbClr val="869DC8"/>
                </a:solidFill>
              </a:rPr>
              <a:t>Contenu - suite</a:t>
            </a:r>
          </a:p>
        </p:txBody>
      </p:sp>
      <p:pic>
        <p:nvPicPr>
          <p:cNvPr id="19" name="Image 18">
            <a:extLst>
              <a:ext uri="{FF2B5EF4-FFF2-40B4-BE49-F238E27FC236}">
                <a16:creationId xmlns:a16="http://schemas.microsoft.com/office/drawing/2014/main" id="{C0910EEF-9897-4A14-8C16-92D5DE9A1538}"/>
              </a:ext>
            </a:extLst>
          </p:cNvPr>
          <p:cNvPicPr>
            <a:picLocks noChangeAspect="1"/>
          </p:cNvPicPr>
          <p:nvPr/>
        </p:nvPicPr>
        <p:blipFill>
          <a:blip r:embed="rId12"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2163243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Destination </a:t>
            </a:r>
            <a:r>
              <a:rPr lang="fr-FR" sz="3600" b="1" cap="small" dirty="0" err="1">
                <a:solidFill>
                  <a:schemeClr val="bg1"/>
                </a:solidFill>
              </a:rPr>
              <a:t>europe</a:t>
            </a:r>
            <a:r>
              <a:rPr lang="fr-FR" sz="3600" b="1" cap="small" dirty="0">
                <a:solidFill>
                  <a:schemeClr val="bg1"/>
                </a:solidFill>
              </a:rPr>
              <a:t> -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9"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1"/>
          <p:cNvSpPr txBox="1">
            <a:spLocks noChangeArrowheads="1"/>
          </p:cNvSpPr>
          <p:nvPr/>
        </p:nvSpPr>
        <p:spPr bwMode="auto">
          <a:xfrm>
            <a:off x="7887419" y="3404754"/>
            <a:ext cx="2730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Font typeface="Calibri" panose="020F0502020204030204" pitchFamily="34" charset="0"/>
              <a:buChar char="→"/>
            </a:pPr>
            <a:r>
              <a:rPr lang="fr-FR" altLang="fr-FR" sz="1400" dirty="0">
                <a:latin typeface="Calibri" panose="020F0502020204030204" pitchFamily="34" charset="0"/>
              </a:rPr>
              <a:t>La mobilité</a:t>
            </a:r>
          </a:p>
          <a:p>
            <a:pPr marL="285750" indent="-285750">
              <a:spcBef>
                <a:spcPct val="0"/>
              </a:spcBef>
              <a:buFont typeface="Calibri" panose="020F0502020204030204" pitchFamily="34" charset="0"/>
              <a:buChar char="→"/>
            </a:pPr>
            <a:endParaRPr lang="fr-FR" altLang="fr-FR" sz="1400" dirty="0">
              <a:latin typeface="Calibri" panose="020F0502020204030204" pitchFamily="34" charset="0"/>
            </a:endParaRPr>
          </a:p>
          <a:p>
            <a:pPr marL="285750" indent="-285750">
              <a:spcBef>
                <a:spcPct val="0"/>
              </a:spcBef>
              <a:buFont typeface="Calibri" panose="020F0502020204030204" pitchFamily="34" charset="0"/>
              <a:buChar char="→"/>
            </a:pPr>
            <a:r>
              <a:rPr lang="fr-FR" altLang="fr-FR" sz="1400" dirty="0">
                <a:latin typeface="Calibri" panose="020F0502020204030204" pitchFamily="34" charset="0"/>
              </a:rPr>
              <a:t>L’environnement</a:t>
            </a:r>
          </a:p>
          <a:p>
            <a:pPr marL="285750" indent="-285750">
              <a:spcBef>
                <a:spcPct val="0"/>
              </a:spcBef>
              <a:buFont typeface="Calibri" panose="020F0502020204030204" pitchFamily="34" charset="0"/>
              <a:buChar char="→"/>
            </a:pPr>
            <a:endParaRPr lang="fr-FR" altLang="fr-FR" sz="1400" dirty="0">
              <a:latin typeface="Calibri" panose="020F0502020204030204" pitchFamily="34" charset="0"/>
            </a:endParaRPr>
          </a:p>
          <a:p>
            <a:pPr marL="285750" indent="-285750">
              <a:spcBef>
                <a:spcPct val="0"/>
              </a:spcBef>
              <a:buFont typeface="Calibri" panose="020F0502020204030204" pitchFamily="34" charset="0"/>
              <a:buChar char="→"/>
            </a:pPr>
            <a:r>
              <a:rPr lang="fr-FR" altLang="fr-FR" sz="1400" dirty="0">
                <a:latin typeface="Calibri" panose="020F0502020204030204" pitchFamily="34" charset="0"/>
              </a:rPr>
              <a:t>La recherche</a:t>
            </a:r>
          </a:p>
          <a:p>
            <a:pPr marL="285750" indent="-285750">
              <a:spcBef>
                <a:spcPct val="0"/>
              </a:spcBef>
              <a:buFont typeface="Calibri" panose="020F0502020204030204" pitchFamily="34" charset="0"/>
              <a:buChar char="→"/>
            </a:pPr>
            <a:endParaRPr lang="fr-FR" altLang="fr-FR" sz="1400" dirty="0">
              <a:latin typeface="Calibri" panose="020F0502020204030204" pitchFamily="34" charset="0"/>
            </a:endParaRPr>
          </a:p>
          <a:p>
            <a:pPr marL="285750" indent="-285750">
              <a:spcBef>
                <a:spcPct val="0"/>
              </a:spcBef>
              <a:buFont typeface="Calibri" panose="020F0502020204030204" pitchFamily="34" charset="0"/>
              <a:buChar char="→"/>
            </a:pPr>
            <a:r>
              <a:rPr lang="fr-FR" altLang="fr-FR" sz="1400" dirty="0">
                <a:latin typeface="Calibri" panose="020F0502020204030204" pitchFamily="34" charset="0"/>
              </a:rPr>
              <a:t>La jeunesse</a:t>
            </a:r>
          </a:p>
          <a:p>
            <a:pPr marL="285750" indent="-285750">
              <a:spcBef>
                <a:spcPct val="0"/>
              </a:spcBef>
              <a:buFont typeface="Calibri" panose="020F0502020204030204" pitchFamily="34" charset="0"/>
              <a:buChar char="→"/>
            </a:pPr>
            <a:endParaRPr lang="fr-FR" altLang="fr-FR" sz="1400" dirty="0">
              <a:latin typeface="Calibri" panose="020F0502020204030204" pitchFamily="34" charset="0"/>
            </a:endParaRPr>
          </a:p>
        </p:txBody>
      </p:sp>
      <p:pic>
        <p:nvPicPr>
          <p:cNvPr id="19" name="Image 18"/>
          <p:cNvPicPr>
            <a:picLocks noChangeAspect="1"/>
          </p:cNvPicPr>
          <p:nvPr/>
        </p:nvPicPr>
        <p:blipFill>
          <a:blip r:embed="rId6">
            <a:extLst>
              <a:ext uri="{28A0092B-C50C-407E-A947-70E740481C1C}">
                <a14:useLocalDpi xmlns:a14="http://schemas.microsoft.com/office/drawing/2010/main" val="0"/>
              </a:ext>
            </a:extLst>
          </a:blip>
          <a:srcRect/>
          <a:stretch/>
        </p:blipFill>
        <p:spPr>
          <a:xfrm>
            <a:off x="434981" y="1513371"/>
            <a:ext cx="5623638" cy="3172168"/>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887419" y="1120502"/>
            <a:ext cx="3604926" cy="1721403"/>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47C84C99-8A02-40F8-856A-22B817C31F25}"/>
              </a:ext>
            </a:extLst>
          </p:cNvPr>
          <p:cNvPicPr>
            <a:picLocks noChangeAspect="1"/>
          </p:cNvPicPr>
          <p:nvPr/>
        </p:nvPicPr>
        <p:blipFill>
          <a:blip r:embed="rId8"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2042746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0"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2801"/>
            <a:ext cx="12192000" cy="646331"/>
          </a:xfrm>
          <a:prstGeom prst="rect">
            <a:avLst/>
          </a:prstGeom>
          <a:solidFill>
            <a:srgbClr val="158AD0"/>
          </a:solidFill>
        </p:spPr>
        <p:txBody>
          <a:bodyPr wrap="square" rtlCol="0">
            <a:spAutoFit/>
          </a:bodyPr>
          <a:lstStyle/>
          <a:p>
            <a:pPr algn="ctr"/>
            <a:r>
              <a:rPr lang="fr-FR" sz="3600" b="1" cap="small" dirty="0" err="1">
                <a:solidFill>
                  <a:schemeClr val="bg1"/>
                </a:solidFill>
              </a:rPr>
              <a:t>Euroquiz</a:t>
            </a:r>
            <a:r>
              <a:rPr lang="fr-FR" sz="3600" b="1" cap="small" dirty="0">
                <a:solidFill>
                  <a:schemeClr val="bg1"/>
                </a:solidFill>
              </a:rPr>
              <a:t>- Contenu</a:t>
            </a:r>
            <a:endParaRPr lang="fr-FR" sz="4800" b="1" cap="small" dirty="0">
              <a:solidFill>
                <a:schemeClr val="bg1"/>
              </a:solidFill>
            </a:endParaRP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9"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4606" y="5074857"/>
            <a:ext cx="7403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854" y="1332488"/>
            <a:ext cx="438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355" y="3194626"/>
            <a:ext cx="38576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354" y="2748538"/>
            <a:ext cx="3825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892" y="1842076"/>
            <a:ext cx="392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3354" y="2305625"/>
            <a:ext cx="3746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892" y="3642300"/>
            <a:ext cx="4000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10"/>
          <p:cNvSpPr txBox="1">
            <a:spLocks noChangeArrowheads="1"/>
          </p:cNvSpPr>
          <p:nvPr/>
        </p:nvSpPr>
        <p:spPr bwMode="auto">
          <a:xfrm>
            <a:off x="1085943" y="1394401"/>
            <a:ext cx="1570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a:latin typeface="Calibri" panose="020F0502020204030204" pitchFamily="34" charset="0"/>
              </a:rPr>
              <a:t>Chance</a:t>
            </a:r>
          </a:p>
        </p:txBody>
      </p:sp>
      <p:sp>
        <p:nvSpPr>
          <p:cNvPr id="26" name="ZoneTexte 19"/>
          <p:cNvSpPr txBox="1">
            <a:spLocks noChangeArrowheads="1"/>
          </p:cNvSpPr>
          <p:nvPr/>
        </p:nvSpPr>
        <p:spPr bwMode="auto">
          <a:xfrm>
            <a:off x="1103404" y="3216851"/>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a:latin typeface="Calibri" panose="020F0502020204030204" pitchFamily="34" charset="0"/>
              </a:rPr>
              <a:t>Divers</a:t>
            </a:r>
          </a:p>
        </p:txBody>
      </p:sp>
      <p:sp>
        <p:nvSpPr>
          <p:cNvPr id="27" name="ZoneTexte 20"/>
          <p:cNvSpPr txBox="1">
            <a:spLocks noChangeArrowheads="1"/>
          </p:cNvSpPr>
          <p:nvPr/>
        </p:nvSpPr>
        <p:spPr bwMode="auto">
          <a:xfrm>
            <a:off x="1085942" y="1853188"/>
            <a:ext cx="3346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dirty="0">
                <a:latin typeface="Calibri" panose="020F0502020204030204" pitchFamily="34" charset="0"/>
              </a:rPr>
              <a:t>Institutions Européennes</a:t>
            </a:r>
          </a:p>
        </p:txBody>
      </p:sp>
      <p:sp>
        <p:nvSpPr>
          <p:cNvPr id="28" name="ZoneTexte 21"/>
          <p:cNvSpPr txBox="1">
            <a:spLocks noChangeArrowheads="1"/>
          </p:cNvSpPr>
          <p:nvPr/>
        </p:nvSpPr>
        <p:spPr bwMode="auto">
          <a:xfrm>
            <a:off x="1092293" y="2304038"/>
            <a:ext cx="312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dirty="0">
                <a:latin typeface="Calibri" panose="020F0502020204030204" pitchFamily="34" charset="0"/>
              </a:rPr>
              <a:t>Union européenne</a:t>
            </a:r>
          </a:p>
        </p:txBody>
      </p:sp>
      <p:sp>
        <p:nvSpPr>
          <p:cNvPr id="30" name="ZoneTexte 22"/>
          <p:cNvSpPr txBox="1">
            <a:spLocks noChangeArrowheads="1"/>
          </p:cNvSpPr>
          <p:nvPr/>
        </p:nvSpPr>
        <p:spPr bwMode="auto">
          <a:xfrm>
            <a:off x="1085943" y="2794576"/>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dirty="0">
                <a:latin typeface="Calibri" panose="020F0502020204030204" pitchFamily="34" charset="0"/>
              </a:rPr>
              <a:t>L’Europe &amp; moi</a:t>
            </a:r>
          </a:p>
        </p:txBody>
      </p:sp>
      <p:sp>
        <p:nvSpPr>
          <p:cNvPr id="31" name="ZoneTexte 23"/>
          <p:cNvSpPr txBox="1">
            <a:spLocks noChangeArrowheads="1"/>
          </p:cNvSpPr>
          <p:nvPr/>
        </p:nvSpPr>
        <p:spPr bwMode="auto">
          <a:xfrm>
            <a:off x="1103404" y="3686751"/>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a:latin typeface="Calibri" panose="020F0502020204030204" pitchFamily="34" charset="0"/>
              </a:rPr>
              <a:t>Personnalités</a:t>
            </a:r>
          </a:p>
        </p:txBody>
      </p:sp>
      <p:pic>
        <p:nvPicPr>
          <p:cNvPr id="35" name="Image 34">
            <a:extLst>
              <a:ext uri="{FF2B5EF4-FFF2-40B4-BE49-F238E27FC236}">
                <a16:creationId xmlns:a16="http://schemas.microsoft.com/office/drawing/2014/main" id="{504B6397-0C33-4070-9E47-07B49155085F}"/>
              </a:ext>
            </a:extLst>
          </p:cNvPr>
          <p:cNvPicPr>
            <a:picLocks noChangeAspect="1"/>
          </p:cNvPicPr>
          <p:nvPr/>
        </p:nvPicPr>
        <p:blipFill>
          <a:blip r:embed="rId12"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7170" name="Picture 2">
            <a:extLst>
              <a:ext uri="{FF2B5EF4-FFF2-40B4-BE49-F238E27FC236}">
                <a16:creationId xmlns:a16="http://schemas.microsoft.com/office/drawing/2014/main" id="{9897F82B-D0F1-D341-2BAD-2442780520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2303" y="92101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2C7E078-32F5-2C92-790E-90AC8608B8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8736" y="3136702"/>
            <a:ext cx="2579008" cy="194285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CC64B70C-4F5F-BE16-0AC5-CA00A718D1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2392" y="936345"/>
            <a:ext cx="4297341" cy="4297341"/>
          </a:xfrm>
          <a:prstGeom prst="rect">
            <a:avLst/>
          </a:prstGeom>
        </p:spPr>
      </p:pic>
    </p:spTree>
    <p:custDataLst>
      <p:tags r:id="rId1"/>
    </p:custDataLst>
    <p:extLst>
      <p:ext uri="{BB962C8B-B14F-4D97-AF65-F5344CB8AC3E}">
        <p14:creationId xmlns:p14="http://schemas.microsoft.com/office/powerpoint/2010/main" val="147725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23DB5FBD-8828-FE53-F5D9-D4364D2F2582}"/>
              </a:ext>
            </a:extLst>
          </p:cNvPr>
          <p:cNvSpPr txBox="1"/>
          <p:nvPr/>
        </p:nvSpPr>
        <p:spPr>
          <a:xfrm>
            <a:off x="7736940" y="1043799"/>
            <a:ext cx="3943437" cy="379443"/>
          </a:xfrm>
          <a:prstGeom prst="rect">
            <a:avLst/>
          </a:prstGeom>
          <a:solidFill>
            <a:srgbClr val="81C0B5"/>
          </a:solidFill>
        </p:spPr>
        <p:txBody>
          <a:bodyPr wrap="square" rtlCol="0">
            <a:spAutoFit/>
          </a:bodyPr>
          <a:lstStyle/>
          <a:p>
            <a:r>
              <a:rPr lang="fr-FR" dirty="0">
                <a:solidFill>
                  <a:schemeClr val="bg1"/>
                </a:solidFill>
              </a:rPr>
              <a:t>Au Lieu d’Europe</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954107"/>
          </a:xfrm>
          <a:prstGeom prst="rect">
            <a:avLst/>
          </a:prstGeom>
          <a:solidFill>
            <a:srgbClr val="158AD0"/>
          </a:solidFill>
        </p:spPr>
        <p:txBody>
          <a:bodyPr wrap="square" rtlCol="0">
            <a:spAutoFit/>
          </a:bodyPr>
          <a:lstStyle/>
          <a:p>
            <a:pPr algn="ctr"/>
            <a:endParaRPr lang="fr-FR" sz="2000" b="1" dirty="0">
              <a:solidFill>
                <a:schemeClr val="bg1"/>
              </a:solidFill>
            </a:endParaRPr>
          </a:p>
          <a:p>
            <a:pPr algn="ctr"/>
            <a:r>
              <a:rPr lang="fr-FR" sz="3600" b="1" cap="small" dirty="0">
                <a:solidFill>
                  <a:schemeClr val="bg1"/>
                </a:solidFill>
              </a:rPr>
              <a:t>Animations pédagogiques – statistiques 2024</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34"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070" y="5323955"/>
            <a:ext cx="505487" cy="491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3765303" y="1016049"/>
            <a:ext cx="1244600" cy="2306531"/>
          </a:xfrm>
          <a:prstGeom prst="rect">
            <a:avLst/>
          </a:prstGeom>
          <a:solidFill>
            <a:srgbClr val="81C0B5"/>
          </a:solidFill>
          <a:ln>
            <a:noFill/>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FFFFFF"/>
                </a:solidFill>
                <a:effectLst/>
                <a:latin typeface="Calibri" panose="020F0502020204030204" pitchFamily="34" charset="0"/>
              </a:rPr>
              <a:t>518</a:t>
            </a:r>
            <a:r>
              <a:rPr kumimoji="0" lang="fr-FR" altLang="fr-FR" sz="2600" b="0" i="0" u="none" strike="noStrike" cap="none" normalizeH="0" baseline="0" dirty="0">
                <a:ln>
                  <a:noFill/>
                </a:ln>
                <a:solidFill>
                  <a:srgbClr val="FFFFFF"/>
                </a:solidFill>
                <a:effectLst/>
                <a:latin typeface="Calibri" panose="020F0502020204030204" pitchFamily="34" charset="0"/>
              </a:rPr>
              <a:t> </a:t>
            </a:r>
            <a:r>
              <a:rPr kumimoji="0" lang="fr-FR" altLang="fr-FR" sz="1400" b="0" i="0" u="none" strike="noStrike" cap="none" normalizeH="0" baseline="0" dirty="0">
                <a:ln>
                  <a:noFill/>
                </a:ln>
                <a:solidFill>
                  <a:srgbClr val="FFFFFF"/>
                </a:solidFill>
                <a:effectLst/>
                <a:latin typeface="Calibri" panose="020F0502020204030204" pitchFamily="34" charset="0"/>
              </a:rPr>
              <a:t>groupes accueillis au Lieu d’Europe soit </a:t>
            </a:r>
            <a:r>
              <a:rPr kumimoji="0" lang="fr-FR" altLang="fr-FR" sz="1000" b="0" i="0" u="none" strike="noStrike" cap="none" normalizeH="0" baseline="0" dirty="0">
                <a:ln>
                  <a:noFill/>
                </a:ln>
                <a:solidFill>
                  <a:srgbClr val="FFFFFF"/>
                </a:solidFill>
                <a:effectLst/>
                <a:latin typeface="Calibri" panose="020F0502020204030204" pitchFamily="34" charset="0"/>
              </a:rPr>
              <a:t>  </a:t>
            </a:r>
            <a:r>
              <a:rPr kumimoji="0" lang="fr-FR" altLang="fr-FR" sz="2400" b="1" i="0" u="none" strike="noStrike" cap="none" normalizeH="0" baseline="0" dirty="0">
                <a:ln>
                  <a:noFill/>
                </a:ln>
                <a:solidFill>
                  <a:srgbClr val="FFFFFF"/>
                </a:solidFill>
                <a:effectLst/>
                <a:latin typeface="Calibri" panose="020F0502020204030204" pitchFamily="34" charset="0"/>
              </a:rPr>
              <a:t>16.720 </a:t>
            </a:r>
            <a:r>
              <a:rPr kumimoji="0" lang="fr-FR" altLang="fr-FR" sz="1400" b="0" i="0" u="none" strike="noStrike" cap="none" normalizeH="0" baseline="0" dirty="0">
                <a:ln>
                  <a:noFill/>
                </a:ln>
                <a:solidFill>
                  <a:srgbClr val="FFFFFF"/>
                </a:solidFill>
                <a:effectLst/>
                <a:latin typeface="Calibri" panose="020F0502020204030204" pitchFamily="34" charset="0"/>
              </a:rPr>
              <a:t>élèves</a:t>
            </a:r>
            <a:br>
              <a:rPr kumimoji="0" lang="fr-FR" altLang="fr-FR" sz="1400" b="0" i="0" u="none" strike="noStrike" cap="none" normalizeH="0" baseline="0" dirty="0">
                <a:ln>
                  <a:noFill/>
                </a:ln>
                <a:solidFill>
                  <a:srgbClr val="FFFFFF"/>
                </a:solidFill>
                <a:effectLst/>
                <a:latin typeface="Calibri" panose="020F0502020204030204" pitchFamily="34" charset="0"/>
              </a:rPr>
            </a:b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grpSp>
        <p:nvGrpSpPr>
          <p:cNvPr id="6" name="Group 5"/>
          <p:cNvGrpSpPr>
            <a:grpSpLocks/>
          </p:cNvGrpSpPr>
          <p:nvPr/>
        </p:nvGrpSpPr>
        <p:grpSpPr bwMode="auto">
          <a:xfrm>
            <a:off x="7736940" y="1130726"/>
            <a:ext cx="4093153" cy="4046279"/>
            <a:chOff x="106860975" y="108685159"/>
            <a:chExt cx="3736677" cy="3729398"/>
          </a:xfrm>
        </p:grpSpPr>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860975" y="108964966"/>
              <a:ext cx="3600000" cy="34495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649675" y="108685159"/>
              <a:ext cx="947977" cy="896516"/>
            </a:xfrm>
            <a:prstGeom prst="rect">
              <a:avLst/>
            </a:prstGeom>
            <a:noFill/>
            <a:ln w="25400" algn="ctr">
              <a:solidFill>
                <a:srgbClr val="81C0B5"/>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88" y="3359571"/>
            <a:ext cx="3467222" cy="2083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Image 17">
            <a:extLst>
              <a:ext uri="{FF2B5EF4-FFF2-40B4-BE49-F238E27FC236}">
                <a16:creationId xmlns:a16="http://schemas.microsoft.com/office/drawing/2014/main" id="{BF6E10A0-1C55-4773-A3B7-62946732EDE5}"/>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
        <p:nvSpPr>
          <p:cNvPr id="5" name="Text Box 4">
            <a:extLst>
              <a:ext uri="{FF2B5EF4-FFF2-40B4-BE49-F238E27FC236}">
                <a16:creationId xmlns:a16="http://schemas.microsoft.com/office/drawing/2014/main" id="{9B4A0870-92DB-EC80-200E-B0C0A7900007}"/>
              </a:ext>
            </a:extLst>
          </p:cNvPr>
          <p:cNvSpPr txBox="1">
            <a:spLocks noChangeArrowheads="1"/>
          </p:cNvSpPr>
          <p:nvPr/>
        </p:nvSpPr>
        <p:spPr bwMode="auto">
          <a:xfrm>
            <a:off x="3766378" y="3386071"/>
            <a:ext cx="1244600" cy="2306530"/>
          </a:xfrm>
          <a:prstGeom prst="rect">
            <a:avLst/>
          </a:prstGeom>
          <a:solidFill>
            <a:srgbClr val="869DC8"/>
          </a:solidFill>
          <a:ln>
            <a:noFill/>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800" dirty="0">
                <a:solidFill>
                  <a:srgbClr val="FFFFFF"/>
                </a:solidFill>
                <a:latin typeface="Calibri" panose="020F0502020204030204" pitchFamily="34" charset="0"/>
              </a:rPr>
              <a:t>291</a:t>
            </a:r>
            <a:r>
              <a:rPr kumimoji="0" lang="fr-FR" altLang="fr-FR" sz="2600" b="0" i="0" u="none" strike="noStrike" cap="none" normalizeH="0" baseline="0" dirty="0">
                <a:ln>
                  <a:noFill/>
                </a:ln>
                <a:solidFill>
                  <a:srgbClr val="FFFFFF"/>
                </a:solidFill>
                <a:effectLst/>
                <a:latin typeface="Calibri" panose="020F0502020204030204" pitchFamily="34" charset="0"/>
              </a:rPr>
              <a:t> </a:t>
            </a:r>
            <a:r>
              <a:rPr kumimoji="0" lang="fr-FR" altLang="fr-FR" sz="1400" b="0" i="0" u="none" strike="noStrike" cap="none" normalizeH="0" baseline="0" dirty="0">
                <a:ln>
                  <a:noFill/>
                </a:ln>
                <a:solidFill>
                  <a:srgbClr val="FFFFFF"/>
                </a:solidFill>
                <a:effectLst/>
                <a:latin typeface="Calibri" panose="020F0502020204030204" pitchFamily="34" charset="0"/>
              </a:rPr>
              <a:t>animations dans les établissements soit</a:t>
            </a:r>
            <a:br>
              <a:rPr kumimoji="0" lang="fr-FR" altLang="fr-FR" sz="1400" b="0" i="0" u="none" strike="noStrike" cap="none" normalizeH="0" baseline="0" dirty="0">
                <a:ln>
                  <a:noFill/>
                </a:ln>
                <a:solidFill>
                  <a:srgbClr val="FFFFFF"/>
                </a:solidFill>
                <a:effectLst/>
                <a:latin typeface="Calibri" panose="020F0502020204030204" pitchFamily="34" charset="0"/>
              </a:rPr>
            </a:br>
            <a:r>
              <a:rPr lang="fr-FR" altLang="fr-FR" sz="2400" b="1" dirty="0">
                <a:solidFill>
                  <a:srgbClr val="FFFFFF"/>
                </a:solidFill>
                <a:latin typeface="Calibri" panose="020F0502020204030204" pitchFamily="34" charset="0"/>
              </a:rPr>
              <a:t>6.261</a:t>
            </a:r>
            <a:r>
              <a:rPr kumimoji="0" lang="fr-FR" altLang="fr-FR" sz="2400" b="1" i="0" u="none" strike="noStrike" cap="none" normalizeH="0" baseline="0" dirty="0">
                <a:ln>
                  <a:noFill/>
                </a:ln>
                <a:solidFill>
                  <a:srgbClr val="FFFFFF"/>
                </a:solidFill>
                <a:effectLst/>
                <a:latin typeface="Calibri" panose="020F0502020204030204" pitchFamily="34" charset="0"/>
              </a:rPr>
              <a:t> </a:t>
            </a:r>
            <a:r>
              <a:rPr kumimoji="0" lang="fr-FR" altLang="fr-FR" sz="1400" b="0" i="0" u="none" strike="noStrike" cap="none" normalizeH="0" baseline="0" dirty="0">
                <a:ln>
                  <a:noFill/>
                </a:ln>
                <a:solidFill>
                  <a:srgbClr val="FFFFFF"/>
                </a:solidFill>
                <a:effectLst/>
                <a:latin typeface="Calibri" panose="020F0502020204030204" pitchFamily="34" charset="0"/>
              </a:rPr>
              <a:t>élèves</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9" name="Image 8">
            <a:extLst>
              <a:ext uri="{FF2B5EF4-FFF2-40B4-BE49-F238E27FC236}">
                <a16:creationId xmlns:a16="http://schemas.microsoft.com/office/drawing/2014/main" id="{9F27D0BC-2DF7-FD3D-621F-253A0FB1CD1F}"/>
              </a:ext>
            </a:extLst>
          </p:cNvPr>
          <p:cNvPicPr>
            <a:picLocks noChangeAspect="1"/>
          </p:cNvPicPr>
          <p:nvPr/>
        </p:nvPicPr>
        <p:blipFill rotWithShape="1">
          <a:blip r:embed="rId10"/>
          <a:srcRect l="52725" t="26500" r="30137" b="26500"/>
          <a:stretch/>
        </p:blipFill>
        <p:spPr>
          <a:xfrm>
            <a:off x="5160844" y="1423243"/>
            <a:ext cx="2426230" cy="3742697"/>
          </a:xfrm>
          <a:prstGeom prst="rect">
            <a:avLst/>
          </a:prstGeom>
        </p:spPr>
      </p:pic>
      <p:sp>
        <p:nvSpPr>
          <p:cNvPr id="10" name="ZoneTexte 9">
            <a:extLst>
              <a:ext uri="{FF2B5EF4-FFF2-40B4-BE49-F238E27FC236}">
                <a16:creationId xmlns:a16="http://schemas.microsoft.com/office/drawing/2014/main" id="{967E622B-07DB-698F-2050-C83C16DC3E0B}"/>
              </a:ext>
            </a:extLst>
          </p:cNvPr>
          <p:cNvSpPr txBox="1"/>
          <p:nvPr/>
        </p:nvSpPr>
        <p:spPr>
          <a:xfrm>
            <a:off x="5148349" y="1037110"/>
            <a:ext cx="2468603" cy="369332"/>
          </a:xfrm>
          <a:prstGeom prst="rect">
            <a:avLst/>
          </a:prstGeom>
          <a:solidFill>
            <a:srgbClr val="869DC8"/>
          </a:solidFill>
        </p:spPr>
        <p:txBody>
          <a:bodyPr wrap="square" rtlCol="0">
            <a:spAutoFit/>
          </a:bodyPr>
          <a:lstStyle/>
          <a:p>
            <a:r>
              <a:rPr lang="fr-FR" dirty="0">
                <a:solidFill>
                  <a:schemeClr val="bg1"/>
                </a:solidFill>
              </a:rPr>
              <a:t>En Alsace</a:t>
            </a:r>
          </a:p>
        </p:txBody>
      </p:sp>
      <mc:AlternateContent xmlns:mc="http://schemas.openxmlformats.org/markup-compatibility/2006" xmlns:pslz="http://schemas.microsoft.com/office/powerpoint/2016/slidezoom">
        <mc:Choice Requires="pslz">
          <p:graphicFrame>
            <p:nvGraphicFramePr>
              <p:cNvPr id="16" name="Zoom de diapositive 15">
                <a:extLst>
                  <a:ext uri="{FF2B5EF4-FFF2-40B4-BE49-F238E27FC236}">
                    <a16:creationId xmlns:a16="http://schemas.microsoft.com/office/drawing/2014/main" id="{D3947D0B-739D-2EB4-4BF6-6DE46D26EB5A}"/>
                  </a:ext>
                </a:extLst>
              </p:cNvPr>
              <p:cNvGraphicFramePr>
                <a:graphicFrameLocks noChangeAspect="1"/>
              </p:cNvGraphicFramePr>
              <p:nvPr>
                <p:extLst>
                  <p:ext uri="{D42A27DB-BD31-4B8C-83A1-F6EECF244321}">
                    <p14:modId xmlns:p14="http://schemas.microsoft.com/office/powerpoint/2010/main" val="3470237450"/>
                  </p:ext>
                </p:extLst>
              </p:nvPr>
            </p:nvGraphicFramePr>
            <p:xfrm>
              <a:off x="10462633" y="4963660"/>
              <a:ext cx="1442199" cy="811237"/>
            </p:xfrm>
            <a:graphic>
              <a:graphicData uri="http://schemas.microsoft.com/office/powerpoint/2016/slidezoom">
                <pslz:sldZm>
                  <pslz:sldZmObj sldId="344" cId="2721590245">
                    <pslz:zmPr id="{5DCF7753-7C25-47AE-8903-22A328575448}" returnToParent="0" transitionDur="1000">
                      <p166:blipFill xmlns:p166="http://schemas.microsoft.com/office/powerpoint/2016/6/main">
                        <a:blip r:embed="rId11"/>
                        <a:stretch>
                          <a:fillRect/>
                        </a:stretch>
                      </p166:blipFill>
                      <p166:spPr xmlns:p166="http://schemas.microsoft.com/office/powerpoint/2016/6/main">
                        <a:xfrm>
                          <a:off x="0" y="0"/>
                          <a:ext cx="1442199" cy="811237"/>
                        </a:xfrm>
                        <a:prstGeom prst="rect">
                          <a:avLst/>
                        </a:prstGeom>
                        <a:ln w="57150">
                          <a:solidFill>
                            <a:prstClr val="ltGray"/>
                          </a:solidFill>
                        </a:ln>
                      </p166:spPr>
                    </pslz:zmPr>
                  </pslz:sldZmObj>
                </pslz:sldZm>
              </a:graphicData>
            </a:graphic>
          </p:graphicFrame>
        </mc:Choice>
        <mc:Fallback xmlns="">
          <p:pic>
            <p:nvPicPr>
              <p:cNvPr id="16" name="Zoom de diapositive 15">
                <a:hlinkClick r:id="rId14" action="ppaction://hlinksldjump"/>
                <a:extLst>
                  <a:ext uri="{FF2B5EF4-FFF2-40B4-BE49-F238E27FC236}">
                    <a16:creationId xmlns:a16="http://schemas.microsoft.com/office/drawing/2014/main" id="{D3947D0B-739D-2EB4-4BF6-6DE46D26EB5A}"/>
                  </a:ext>
                </a:extLst>
              </p:cNvPr>
              <p:cNvPicPr>
                <a:picLocks noGrp="1" noRot="1" noChangeAspect="1" noMove="1" noResize="1" noEditPoints="1" noAdjustHandles="1" noChangeArrowheads="1" noChangeShapeType="1"/>
              </p:cNvPicPr>
              <p:nvPr/>
            </p:nvPicPr>
            <p:blipFill>
              <a:blip r:embed="rId15"/>
              <a:stretch>
                <a:fillRect/>
              </a:stretch>
            </p:blipFill>
            <p:spPr>
              <a:xfrm>
                <a:off x="10462633" y="4963660"/>
                <a:ext cx="1442199" cy="811237"/>
              </a:xfrm>
              <a:prstGeom prst="rect">
                <a:avLst/>
              </a:prstGeom>
              <a:ln w="57150">
                <a:solidFill>
                  <a:prstClr val="ltGray"/>
                </a:solidFill>
              </a:ln>
            </p:spPr>
          </p:pic>
        </mc:Fallback>
      </mc:AlternateContent>
      <p:pic>
        <p:nvPicPr>
          <p:cNvPr id="19" name="Image 1">
            <a:hlinkClick r:id="rId16" action="ppaction://hlinksldjump"/>
            <a:extLst>
              <a:ext uri="{FF2B5EF4-FFF2-40B4-BE49-F238E27FC236}">
                <a16:creationId xmlns:a16="http://schemas.microsoft.com/office/drawing/2014/main" id="{073B7524-8BD7-C912-4561-2B28FE9F9977}"/>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10005113" y="5148133"/>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F8E0CA6B-20F8-0A76-6433-6B7092BECA7D}"/>
              </a:ext>
            </a:extLst>
          </p:cNvPr>
          <p:cNvSpPr txBox="1"/>
          <p:nvPr/>
        </p:nvSpPr>
        <p:spPr>
          <a:xfrm>
            <a:off x="491483" y="3386071"/>
            <a:ext cx="2929509" cy="276999"/>
          </a:xfrm>
          <a:prstGeom prst="rect">
            <a:avLst/>
          </a:prstGeom>
          <a:solidFill>
            <a:schemeClr val="bg1"/>
          </a:solidFill>
        </p:spPr>
        <p:txBody>
          <a:bodyPr wrap="square" rtlCol="0">
            <a:spAutoFit/>
          </a:bodyPr>
          <a:lstStyle/>
          <a:p>
            <a:r>
              <a:rPr lang="fr-FR" sz="1200" dirty="0"/>
              <a:t>Origine géographique groupes CIIE</a:t>
            </a:r>
          </a:p>
        </p:txBody>
      </p:sp>
      <p:graphicFrame>
        <p:nvGraphicFramePr>
          <p:cNvPr id="2" name="Graphique 1">
            <a:extLst>
              <a:ext uri="{FF2B5EF4-FFF2-40B4-BE49-F238E27FC236}">
                <a16:creationId xmlns:a16="http://schemas.microsoft.com/office/drawing/2014/main" id="{00000000-0008-0000-0700-00005D5D2300}"/>
              </a:ext>
            </a:extLst>
          </p:cNvPr>
          <p:cNvGraphicFramePr>
            <a:graphicFrameLocks/>
          </p:cNvGraphicFramePr>
          <p:nvPr>
            <p:extLst>
              <p:ext uri="{D42A27DB-BD31-4B8C-83A1-F6EECF244321}">
                <p14:modId xmlns:p14="http://schemas.microsoft.com/office/powerpoint/2010/main" val="161460457"/>
              </p:ext>
            </p:extLst>
          </p:nvPr>
        </p:nvGraphicFramePr>
        <p:xfrm>
          <a:off x="338157" y="1003574"/>
          <a:ext cx="3099987" cy="2306531"/>
        </p:xfrm>
        <a:graphic>
          <a:graphicData uri="http://schemas.openxmlformats.org/drawingml/2006/chart">
            <c:chart xmlns:c="http://schemas.openxmlformats.org/drawingml/2006/chart" xmlns:r="http://schemas.openxmlformats.org/officeDocument/2006/relationships" r:id="rId18"/>
          </a:graphicData>
        </a:graphic>
      </p:graphicFrame>
    </p:spTree>
    <p:custDataLst>
      <p:tags r:id="rId1"/>
    </p:custDataLst>
    <p:extLst>
      <p:ext uri="{BB962C8B-B14F-4D97-AF65-F5344CB8AC3E}">
        <p14:creationId xmlns:p14="http://schemas.microsoft.com/office/powerpoint/2010/main" val="382165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 descr="SAM_2081">
            <a:extLst>
              <a:ext uri="{FF2B5EF4-FFF2-40B4-BE49-F238E27FC236}">
                <a16:creationId xmlns:a16="http://schemas.microsoft.com/office/drawing/2014/main" id="{8D03860B-9549-4542-B016-9D5F2A4C6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50" y="821373"/>
            <a:ext cx="2879396"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t="80151"/>
          <a:stretch/>
        </p:blipFill>
        <p:spPr>
          <a:xfrm>
            <a:off x="0" y="5049774"/>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 animations pédagogiques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8" name="Image 27">
            <a:extLst>
              <a:ext uri="{FF2B5EF4-FFF2-40B4-BE49-F238E27FC236}">
                <a16:creationId xmlns:a16="http://schemas.microsoft.com/office/drawing/2014/main" id="{61B149B0-1367-4066-8B55-206EAB04A868}"/>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
        <p:nvSpPr>
          <p:cNvPr id="5" name="ZoneTexte 4">
            <a:extLst>
              <a:ext uri="{FF2B5EF4-FFF2-40B4-BE49-F238E27FC236}">
                <a16:creationId xmlns:a16="http://schemas.microsoft.com/office/drawing/2014/main" id="{7F771D51-C17D-49CC-8D9A-701BFB93FA4C}"/>
              </a:ext>
            </a:extLst>
          </p:cNvPr>
          <p:cNvSpPr txBox="1"/>
          <p:nvPr/>
        </p:nvSpPr>
        <p:spPr>
          <a:xfrm>
            <a:off x="258651" y="2953205"/>
            <a:ext cx="2841847" cy="1938992"/>
          </a:xfrm>
          <a:prstGeom prst="rect">
            <a:avLst/>
          </a:prstGeom>
          <a:noFill/>
        </p:spPr>
        <p:txBody>
          <a:bodyPr wrap="square" rtlCol="0">
            <a:spAutoFit/>
          </a:bodyPr>
          <a:lstStyle/>
          <a:p>
            <a:pPr algn="ctr"/>
            <a:r>
              <a:rPr lang="fr-FR" sz="2000" b="1" cap="small" dirty="0"/>
              <a:t>Au Lieu d’Europe</a:t>
            </a:r>
          </a:p>
          <a:p>
            <a:pPr algn="ctr"/>
            <a:r>
              <a:rPr lang="fr-FR" sz="2000" b="1" cap="small" dirty="0"/>
              <a:t>en 2024</a:t>
            </a:r>
          </a:p>
          <a:p>
            <a:pPr eaLnBrk="1" hangingPunct="1">
              <a:spcBef>
                <a:spcPct val="50000"/>
              </a:spcBef>
              <a:buFont typeface="Wingdings 3" panose="05040102010807070707" pitchFamily="18" charset="2"/>
              <a:buChar char="Ò"/>
            </a:pPr>
            <a:r>
              <a:rPr lang="fr-FR" altLang="fr-FR" sz="2000" dirty="0">
                <a:latin typeface="Calibri" panose="020F0502020204030204" pitchFamily="34" charset="0"/>
              </a:rPr>
              <a:t>518 animations</a:t>
            </a:r>
            <a:endParaRPr lang="fr-FR" altLang="fr-FR" sz="2000" b="1" dirty="0">
              <a:latin typeface="Calibri" panose="020F0502020204030204" pitchFamily="34" charset="0"/>
            </a:endParaRPr>
          </a:p>
          <a:p>
            <a:pPr eaLnBrk="1" hangingPunct="1">
              <a:spcBef>
                <a:spcPct val="50000"/>
              </a:spcBef>
              <a:buFont typeface="Wingdings 3" panose="05040102010807070707" pitchFamily="18" charset="2"/>
              <a:buChar char="Ò"/>
            </a:pPr>
            <a:r>
              <a:rPr lang="fr-FR" altLang="fr-FR" sz="2000" dirty="0">
                <a:latin typeface="Calibri" panose="020F0502020204030204" pitchFamily="34" charset="0"/>
              </a:rPr>
              <a:t>16 720 élèves</a:t>
            </a:r>
            <a:endParaRPr lang="fr-FR" altLang="fr-FR" sz="2000" b="1" dirty="0">
              <a:latin typeface="Calibri" panose="020F0502020204030204" pitchFamily="34" charset="0"/>
            </a:endParaRPr>
          </a:p>
          <a:p>
            <a:pPr algn="ctr"/>
            <a:endParaRPr lang="fr-FR" sz="2000" b="1" cap="small" dirty="0"/>
          </a:p>
        </p:txBody>
      </p:sp>
      <p:pic>
        <p:nvPicPr>
          <p:cNvPr id="7" name="Image 6" descr="Une image contenant personne, extérieur, gens, groupe&#10;&#10;Description générée automatiquement">
            <a:extLst>
              <a:ext uri="{FF2B5EF4-FFF2-40B4-BE49-F238E27FC236}">
                <a16:creationId xmlns:a16="http://schemas.microsoft.com/office/drawing/2014/main" id="{9535A738-2CDE-4DE3-9702-D6EAB1FB0D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604" y="811650"/>
            <a:ext cx="288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ZoneTexte 31">
            <a:extLst>
              <a:ext uri="{FF2B5EF4-FFF2-40B4-BE49-F238E27FC236}">
                <a16:creationId xmlns:a16="http://schemas.microsoft.com/office/drawing/2014/main" id="{0F3553A4-FC5C-48A8-9AA5-9F9A8CFEDD09}"/>
              </a:ext>
            </a:extLst>
          </p:cNvPr>
          <p:cNvSpPr txBox="1"/>
          <p:nvPr/>
        </p:nvSpPr>
        <p:spPr>
          <a:xfrm>
            <a:off x="3390758" y="2981223"/>
            <a:ext cx="2841847" cy="1938992"/>
          </a:xfrm>
          <a:prstGeom prst="rect">
            <a:avLst/>
          </a:prstGeom>
          <a:noFill/>
        </p:spPr>
        <p:txBody>
          <a:bodyPr wrap="square" rtlCol="0">
            <a:spAutoFit/>
          </a:bodyPr>
          <a:lstStyle/>
          <a:p>
            <a:pPr algn="ctr"/>
            <a:r>
              <a:rPr lang="fr-FR" sz="2000" b="1" cap="small" dirty="0"/>
              <a:t>Dans les établissements scolaires en 2023</a:t>
            </a:r>
          </a:p>
          <a:p>
            <a:pPr eaLnBrk="1" hangingPunct="1">
              <a:spcBef>
                <a:spcPct val="50000"/>
              </a:spcBef>
              <a:buFont typeface="Wingdings 3" panose="05040102010807070707" pitchFamily="18" charset="2"/>
              <a:buChar char="Ò"/>
            </a:pPr>
            <a:r>
              <a:rPr lang="fr-FR" altLang="fr-FR" sz="2000" dirty="0">
                <a:latin typeface="Calibri" panose="020F0502020204030204" pitchFamily="34" charset="0"/>
              </a:rPr>
              <a:t>291 animations</a:t>
            </a:r>
            <a:endParaRPr lang="fr-FR" altLang="fr-FR" sz="2000" b="1" dirty="0">
              <a:latin typeface="Calibri" panose="020F0502020204030204" pitchFamily="34" charset="0"/>
            </a:endParaRPr>
          </a:p>
          <a:p>
            <a:pPr eaLnBrk="1" hangingPunct="1">
              <a:spcBef>
                <a:spcPct val="50000"/>
              </a:spcBef>
              <a:buFont typeface="Wingdings 3" panose="05040102010807070707" pitchFamily="18" charset="2"/>
              <a:buChar char="Ò"/>
            </a:pPr>
            <a:r>
              <a:rPr lang="fr-FR" altLang="fr-FR" sz="2000" dirty="0">
                <a:latin typeface="Calibri" panose="020F0502020204030204" pitchFamily="34" charset="0"/>
              </a:rPr>
              <a:t>6 261 élèves</a:t>
            </a:r>
            <a:endParaRPr lang="fr-FR" altLang="fr-FR" sz="2000" b="1" dirty="0">
              <a:latin typeface="Calibri" panose="020F0502020204030204" pitchFamily="34" charset="0"/>
            </a:endParaRPr>
          </a:p>
          <a:p>
            <a:pPr algn="ctr"/>
            <a:endParaRPr lang="fr-FR" sz="2000" b="1" cap="small" dirty="0"/>
          </a:p>
        </p:txBody>
      </p:sp>
      <p:pic>
        <p:nvPicPr>
          <p:cNvPr id="3074" name="Picture 2" descr="Lycée Vectoriels et illustrations libres de droits - iStock">
            <a:extLst>
              <a:ext uri="{FF2B5EF4-FFF2-40B4-BE49-F238E27FC236}">
                <a16:creationId xmlns:a16="http://schemas.microsoft.com/office/drawing/2014/main" id="{6270213A-0974-4988-804F-52981C38C8BF}"/>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6564" t="17384" r="16564" b="18306"/>
          <a:stretch/>
        </p:blipFill>
        <p:spPr bwMode="auto">
          <a:xfrm>
            <a:off x="7519725" y="3333989"/>
            <a:ext cx="1517904" cy="11687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4 944 Niveau Collège Lycée Illustrations - Getty Images">
            <a:extLst>
              <a:ext uri="{FF2B5EF4-FFF2-40B4-BE49-F238E27FC236}">
                <a16:creationId xmlns:a16="http://schemas.microsoft.com/office/drawing/2014/main" id="{3987A09D-D7E0-4C3A-AF05-7157C8E1ECFF}"/>
              </a:ext>
            </a:extLst>
          </p:cNvPr>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23638" r="44614" b="5964"/>
          <a:stretch/>
        </p:blipFill>
        <p:spPr bwMode="auto">
          <a:xfrm>
            <a:off x="10330964" y="673494"/>
            <a:ext cx="1517904" cy="13681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7.uidownload.com/vector/942/535/vector-schoolb...">
            <a:extLst>
              <a:ext uri="{FF2B5EF4-FFF2-40B4-BE49-F238E27FC236}">
                <a16:creationId xmlns:a16="http://schemas.microsoft.com/office/drawing/2014/main" id="{18C723C6-443E-4B76-814D-BC8623B997E4}"/>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9725" y="727360"/>
            <a:ext cx="1419034" cy="124434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B8226B0-8C43-42B6-AA6E-C4803924F73A}"/>
              </a:ext>
            </a:extLst>
          </p:cNvPr>
          <p:cNvSpPr txBox="1"/>
          <p:nvPr/>
        </p:nvSpPr>
        <p:spPr>
          <a:xfrm>
            <a:off x="7766837" y="4426395"/>
            <a:ext cx="1372929" cy="1077218"/>
          </a:xfrm>
          <a:prstGeom prst="rect">
            <a:avLst/>
          </a:prstGeom>
          <a:noFill/>
        </p:spPr>
        <p:txBody>
          <a:bodyPr wrap="square" rtlCol="0">
            <a:spAutoFit/>
          </a:bodyPr>
          <a:lstStyle/>
          <a:p>
            <a:r>
              <a:rPr lang="fr-FR" sz="3200" cap="small" dirty="0">
                <a:solidFill>
                  <a:srgbClr val="158AD0"/>
                </a:solidFill>
              </a:rPr>
              <a:t>Lycées</a:t>
            </a:r>
          </a:p>
          <a:p>
            <a:r>
              <a:rPr lang="fr-FR" sz="3200" cap="small" dirty="0">
                <a:solidFill>
                  <a:srgbClr val="158AD0"/>
                </a:solidFill>
              </a:rPr>
              <a:t>27%</a:t>
            </a:r>
          </a:p>
        </p:txBody>
      </p:sp>
      <p:sp>
        <p:nvSpPr>
          <p:cNvPr id="33" name="ZoneTexte 32">
            <a:extLst>
              <a:ext uri="{FF2B5EF4-FFF2-40B4-BE49-F238E27FC236}">
                <a16:creationId xmlns:a16="http://schemas.microsoft.com/office/drawing/2014/main" id="{8F1F1829-7E23-47D3-AEC9-A5B8183E4B21}"/>
              </a:ext>
            </a:extLst>
          </p:cNvPr>
          <p:cNvSpPr txBox="1"/>
          <p:nvPr/>
        </p:nvSpPr>
        <p:spPr>
          <a:xfrm>
            <a:off x="7592212" y="1995663"/>
            <a:ext cx="1372929" cy="1077218"/>
          </a:xfrm>
          <a:prstGeom prst="rect">
            <a:avLst/>
          </a:prstGeom>
          <a:noFill/>
        </p:spPr>
        <p:txBody>
          <a:bodyPr wrap="square" rtlCol="0">
            <a:spAutoFit/>
          </a:bodyPr>
          <a:lstStyle/>
          <a:p>
            <a:r>
              <a:rPr lang="fr-FR" sz="3200" cap="small" dirty="0">
                <a:solidFill>
                  <a:srgbClr val="158AD0"/>
                </a:solidFill>
              </a:rPr>
              <a:t>Ecoles</a:t>
            </a:r>
          </a:p>
          <a:p>
            <a:r>
              <a:rPr lang="fr-FR" sz="3200" cap="small" dirty="0">
                <a:solidFill>
                  <a:srgbClr val="158AD0"/>
                </a:solidFill>
              </a:rPr>
              <a:t>38%</a:t>
            </a:r>
          </a:p>
        </p:txBody>
      </p:sp>
      <p:sp>
        <p:nvSpPr>
          <p:cNvPr id="34" name="ZoneTexte 33">
            <a:extLst>
              <a:ext uri="{FF2B5EF4-FFF2-40B4-BE49-F238E27FC236}">
                <a16:creationId xmlns:a16="http://schemas.microsoft.com/office/drawing/2014/main" id="{A278D8C9-2F79-4038-96BF-DD38F09ABB9A}"/>
              </a:ext>
            </a:extLst>
          </p:cNvPr>
          <p:cNvSpPr txBox="1"/>
          <p:nvPr/>
        </p:nvSpPr>
        <p:spPr>
          <a:xfrm>
            <a:off x="10429834" y="1963802"/>
            <a:ext cx="1643437" cy="1077218"/>
          </a:xfrm>
          <a:prstGeom prst="rect">
            <a:avLst/>
          </a:prstGeom>
          <a:noFill/>
        </p:spPr>
        <p:txBody>
          <a:bodyPr wrap="square" rtlCol="0">
            <a:spAutoFit/>
          </a:bodyPr>
          <a:lstStyle/>
          <a:p>
            <a:r>
              <a:rPr lang="fr-FR" sz="3200" cap="small" dirty="0">
                <a:solidFill>
                  <a:srgbClr val="158AD0"/>
                </a:solidFill>
              </a:rPr>
              <a:t>Collèges</a:t>
            </a:r>
          </a:p>
          <a:p>
            <a:r>
              <a:rPr lang="fr-FR" sz="3200" cap="small" dirty="0">
                <a:solidFill>
                  <a:srgbClr val="158AD0"/>
                </a:solidFill>
              </a:rPr>
              <a:t>21%</a:t>
            </a:r>
          </a:p>
        </p:txBody>
      </p:sp>
      <p:sp>
        <p:nvSpPr>
          <p:cNvPr id="35" name="ZoneTexte 34">
            <a:extLst>
              <a:ext uri="{FF2B5EF4-FFF2-40B4-BE49-F238E27FC236}">
                <a16:creationId xmlns:a16="http://schemas.microsoft.com/office/drawing/2014/main" id="{571A229E-7876-4290-A12E-8A51DD81AAED}"/>
              </a:ext>
            </a:extLst>
          </p:cNvPr>
          <p:cNvSpPr txBox="1"/>
          <p:nvPr/>
        </p:nvSpPr>
        <p:spPr>
          <a:xfrm>
            <a:off x="10394387" y="4346652"/>
            <a:ext cx="1372929" cy="1077218"/>
          </a:xfrm>
          <a:prstGeom prst="rect">
            <a:avLst/>
          </a:prstGeom>
          <a:noFill/>
        </p:spPr>
        <p:txBody>
          <a:bodyPr wrap="square" rtlCol="0">
            <a:spAutoFit/>
          </a:bodyPr>
          <a:lstStyle/>
          <a:p>
            <a:r>
              <a:rPr lang="fr-FR" sz="3200" cap="small" dirty="0">
                <a:solidFill>
                  <a:srgbClr val="158AD0"/>
                </a:solidFill>
              </a:rPr>
              <a:t>Autres</a:t>
            </a:r>
          </a:p>
          <a:p>
            <a:r>
              <a:rPr lang="fr-FR" sz="3200" cap="small" dirty="0">
                <a:solidFill>
                  <a:srgbClr val="158AD0"/>
                </a:solidFill>
              </a:rPr>
              <a:t>14%</a:t>
            </a:r>
          </a:p>
        </p:txBody>
      </p:sp>
      <p:pic>
        <p:nvPicPr>
          <p:cNvPr id="3080" name="Picture 8" descr="Icône D&amp;#39;étudiant Garçon | Vecteur Premium">
            <a:extLst>
              <a:ext uri="{FF2B5EF4-FFF2-40B4-BE49-F238E27FC236}">
                <a16:creationId xmlns:a16="http://schemas.microsoft.com/office/drawing/2014/main" id="{03911AF5-17BE-4079-9CEC-D3438BFD8FA9}"/>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4749" y="3168811"/>
            <a:ext cx="1216475" cy="12164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ésultat de recherche d'images pour &quot;picto création entreprise&quot;">
            <a:hlinkClick r:id="rId11" action="ppaction://hlinksldjump"/>
            <a:extLst>
              <a:ext uri="{FF2B5EF4-FFF2-40B4-BE49-F238E27FC236}">
                <a16:creationId xmlns:a16="http://schemas.microsoft.com/office/drawing/2014/main" id="{AC8A54B5-F1D8-BA36-8C9C-A8A63F4670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8070" y="5323955"/>
            <a:ext cx="505487" cy="491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159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861774"/>
          </a:xfrm>
          <a:prstGeom prst="rect">
            <a:avLst/>
          </a:prstGeom>
          <a:solidFill>
            <a:srgbClr val="158AD0"/>
          </a:solidFill>
        </p:spPr>
        <p:txBody>
          <a:bodyPr wrap="square" rtlCol="0">
            <a:spAutoFit/>
          </a:bodyPr>
          <a:lstStyle/>
          <a:p>
            <a:pPr algn="ctr"/>
            <a:endParaRPr lang="fr-FR" sz="1400" b="1" dirty="0">
              <a:solidFill>
                <a:schemeClr val="bg1"/>
              </a:solidFill>
            </a:endParaRPr>
          </a:p>
          <a:p>
            <a:pPr algn="ctr"/>
            <a:r>
              <a:rPr lang="fr-FR" sz="3600" b="1" cap="small" dirty="0">
                <a:solidFill>
                  <a:schemeClr val="bg1"/>
                </a:solidFill>
              </a:rPr>
              <a:t>Le Lieu d’Europe</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4" name="ZoneTexte 4"/>
          <p:cNvSpPr txBox="1">
            <a:spLocks noChangeArrowheads="1"/>
          </p:cNvSpPr>
          <p:nvPr/>
        </p:nvSpPr>
        <p:spPr bwMode="auto">
          <a:xfrm>
            <a:off x="154270" y="955752"/>
            <a:ext cx="4377267"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1600" dirty="0">
                <a:latin typeface="+mn-lt"/>
              </a:rPr>
              <a:t>Le Lieu d’Europe est ouvert à tous, strasbourgeois ou touristes, petits ou grands, scolaires ou familles. Un programme </a:t>
            </a:r>
            <a:r>
              <a:rPr lang="fr-FR" sz="1600" b="1" dirty="0">
                <a:latin typeface="+mn-lt"/>
              </a:rPr>
              <a:t>d’animations</a:t>
            </a:r>
            <a:r>
              <a:rPr lang="fr-FR" sz="1600" dirty="0">
                <a:latin typeface="+mn-lt"/>
              </a:rPr>
              <a:t> propose des échanges, </a:t>
            </a:r>
            <a:r>
              <a:rPr lang="fr-FR" sz="1600" b="1" dirty="0">
                <a:latin typeface="+mn-lt"/>
              </a:rPr>
              <a:t>des débats</a:t>
            </a:r>
            <a:r>
              <a:rPr lang="fr-FR" sz="1600" dirty="0">
                <a:latin typeface="+mn-lt"/>
              </a:rPr>
              <a:t>, des </a:t>
            </a:r>
            <a:r>
              <a:rPr lang="fr-FR" sz="1600" b="1" dirty="0">
                <a:latin typeface="+mn-lt"/>
              </a:rPr>
              <a:t>rencontres avec des personnalités</a:t>
            </a:r>
            <a:r>
              <a:rPr lang="fr-FR" sz="1600" dirty="0">
                <a:latin typeface="+mn-lt"/>
              </a:rPr>
              <a:t>, des </a:t>
            </a:r>
            <a:r>
              <a:rPr lang="fr-FR" sz="1600" b="1" dirty="0">
                <a:latin typeface="+mn-lt"/>
              </a:rPr>
              <a:t>projections de films</a:t>
            </a:r>
            <a:r>
              <a:rPr lang="fr-FR" sz="1600" dirty="0">
                <a:latin typeface="+mn-lt"/>
              </a:rPr>
              <a:t>, des </a:t>
            </a:r>
            <a:r>
              <a:rPr lang="fr-FR" sz="1600" b="1" dirty="0">
                <a:latin typeface="+mn-lt"/>
              </a:rPr>
              <a:t>manifestations culturelles</a:t>
            </a:r>
            <a:r>
              <a:rPr lang="fr-FR" sz="1600" dirty="0">
                <a:latin typeface="+mn-lt"/>
              </a:rPr>
              <a:t>, des </a:t>
            </a:r>
            <a:r>
              <a:rPr lang="fr-FR" sz="1600" b="1" dirty="0">
                <a:latin typeface="+mn-lt"/>
              </a:rPr>
              <a:t>moments conviviaux</a:t>
            </a:r>
            <a:r>
              <a:rPr lang="fr-FR" sz="1600" dirty="0">
                <a:latin typeface="+mn-lt"/>
              </a:rPr>
              <a:t>, etc., sur des thématiques en rapport avec les questions européennes.</a:t>
            </a:r>
          </a:p>
          <a:p>
            <a:pPr>
              <a:buNone/>
            </a:pPr>
            <a:r>
              <a:rPr lang="fr-FR" sz="1600" dirty="0">
                <a:latin typeface="+mn-lt"/>
              </a:rPr>
              <a:t>Le Lieu d’Europe accueille par ailleurs volontiers les manifestations des associations à vocation européenne en lien avec ses missions.</a:t>
            </a:r>
          </a:p>
        </p:txBody>
      </p:sp>
      <p:pic>
        <p:nvPicPr>
          <p:cNvPr id="16" name="Picture 2" descr="http://lieudeurope.strasbourg.eu/wp-content/uploads/2014/08/Le-Balkanzug-21-08-14-1024x6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8088" y="886062"/>
            <a:ext cx="3240000" cy="2189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ieudeurope.strasbourg.eu/wp-content/uploads/2014/01/VELIBOR-COLIC-10-1024x6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720" y="873067"/>
            <a:ext cx="3240000" cy="21483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lieudeurope.strasbourg.eu/wp-content/uploads/2014/01/DSC6385-1024x6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8088" y="3154663"/>
            <a:ext cx="3240000" cy="21610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ésultat de recherche d'images pour &quot;picto création entreprise&quot;">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99432265-0212-41B4-AB5F-01BCAF7C5B31}"/>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6146" name="Picture 2" descr="Peut être une image de 2 personnes, personnes debout et plein air">
            <a:extLst>
              <a:ext uri="{FF2B5EF4-FFF2-40B4-BE49-F238E27FC236}">
                <a16:creationId xmlns:a16="http://schemas.microsoft.com/office/drawing/2014/main" id="{B52239CC-2661-FDE1-092B-6B402A08E01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453" b="41034"/>
          <a:stretch/>
        </p:blipFill>
        <p:spPr bwMode="auto">
          <a:xfrm>
            <a:off x="8070835" y="3113410"/>
            <a:ext cx="3240000" cy="21610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885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861774"/>
          </a:xfrm>
          <a:prstGeom prst="rect">
            <a:avLst/>
          </a:prstGeom>
          <a:solidFill>
            <a:srgbClr val="158AD0"/>
          </a:solidFill>
        </p:spPr>
        <p:txBody>
          <a:bodyPr wrap="square" rtlCol="0">
            <a:spAutoFit/>
          </a:bodyPr>
          <a:lstStyle/>
          <a:p>
            <a:pPr algn="ctr"/>
            <a:endParaRPr lang="fr-FR" sz="1400" b="1" dirty="0">
              <a:solidFill>
                <a:schemeClr val="bg1"/>
              </a:solidFill>
            </a:endParaRPr>
          </a:p>
          <a:p>
            <a:pPr algn="ctr"/>
            <a:r>
              <a:rPr lang="fr-FR" sz="3600" b="1" cap="small" dirty="0">
                <a:solidFill>
                  <a:schemeClr val="bg1"/>
                </a:solidFill>
              </a:rPr>
              <a:t>Centre de ressources – statistiques 2024</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1"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593" t="11376" r="8348" b="1929"/>
          <a:stretch/>
        </p:blipFill>
        <p:spPr bwMode="auto">
          <a:xfrm>
            <a:off x="4052281" y="1536192"/>
            <a:ext cx="3840474" cy="22980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416" t="12166" r="15605" b="5676"/>
          <a:stretch/>
        </p:blipFill>
        <p:spPr bwMode="auto">
          <a:xfrm>
            <a:off x="8323118" y="1536191"/>
            <a:ext cx="3678239" cy="22588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p:cNvSpPr txBox="1">
            <a:spLocks noChangeArrowheads="1"/>
          </p:cNvSpPr>
          <p:nvPr/>
        </p:nvSpPr>
        <p:spPr bwMode="auto">
          <a:xfrm>
            <a:off x="234740" y="4629695"/>
            <a:ext cx="3704280" cy="913601"/>
          </a:xfrm>
          <a:prstGeom prst="rect">
            <a:avLst/>
          </a:prstGeom>
          <a:solidFill>
            <a:srgbClr val="81C0B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FFFFFF"/>
                </a:solidFill>
                <a:effectLst/>
                <a:latin typeface="Calibri" panose="020F0502020204030204" pitchFamily="34" charset="0"/>
              </a:rPr>
              <a:t>2946</a:t>
            </a:r>
            <a:r>
              <a:rPr kumimoji="0" lang="fr-FR" altLang="fr-FR" sz="2600" b="0" i="0" u="none" strike="noStrike" cap="none" normalizeH="0" baseline="0" dirty="0">
                <a:ln>
                  <a:noFill/>
                </a:ln>
                <a:solidFill>
                  <a:srgbClr val="FFFFFF"/>
                </a:solidFill>
                <a:effectLst/>
                <a:latin typeface="Calibri" panose="020F0502020204030204" pitchFamily="34" charset="0"/>
              </a:rPr>
              <a:t> </a:t>
            </a:r>
            <a:r>
              <a:rPr kumimoji="0" lang="fr-FR" altLang="fr-FR" sz="1000" b="0" i="0" u="none" strike="noStrike" cap="none" normalizeH="0" baseline="0" dirty="0">
                <a:ln>
                  <a:noFill/>
                </a:ln>
                <a:solidFill>
                  <a:srgbClr val="FFFFFF"/>
                </a:solidFill>
                <a:effectLst/>
                <a:latin typeface="Calibri" panose="020F0502020204030204" pitchFamily="34" charset="0"/>
              </a:rPr>
              <a:t>personnes accueillies et   </a:t>
            </a:r>
            <a:r>
              <a:rPr kumimoji="0" lang="fr-FR" altLang="fr-FR" sz="2400" b="1" i="0" u="none" strike="noStrike" cap="none" normalizeH="0" baseline="0" dirty="0">
                <a:ln>
                  <a:noFill/>
                </a:ln>
                <a:solidFill>
                  <a:srgbClr val="FFFFFF"/>
                </a:solidFill>
                <a:effectLst/>
                <a:latin typeface="Calibri" panose="020F0502020204030204" pitchFamily="34" charset="0"/>
              </a:rPr>
              <a:t>482 </a:t>
            </a:r>
            <a:br>
              <a:rPr kumimoji="0" lang="fr-FR" altLang="fr-FR" sz="1200" b="0" i="0" u="none" strike="noStrike" cap="none" normalizeH="0" baseline="0" dirty="0">
                <a:ln>
                  <a:noFill/>
                </a:ln>
                <a:solidFill>
                  <a:srgbClr val="FFFFFF"/>
                </a:solidFill>
                <a:effectLst/>
                <a:latin typeface="Calibri" panose="020F0502020204030204" pitchFamily="34" charset="0"/>
              </a:rPr>
            </a:br>
            <a:r>
              <a:rPr kumimoji="0" lang="fr-FR" altLang="fr-FR" sz="1200" b="0" i="0" u="none" strike="noStrike" cap="none" normalizeH="0" baseline="0" dirty="0">
                <a:ln>
                  <a:noFill/>
                </a:ln>
                <a:solidFill>
                  <a:srgbClr val="FFFFFF"/>
                </a:solidFill>
                <a:effectLst/>
                <a:latin typeface="Calibri" panose="020F0502020204030204" pitchFamily="34" charset="0"/>
              </a:rPr>
              <a:t>réponses par courrier</a:t>
            </a:r>
            <a:br>
              <a:rPr kumimoji="0" lang="fr-FR" altLang="fr-FR" sz="1000" b="0" i="0" u="none" strike="noStrike" cap="none" normalizeH="0" baseline="0" dirty="0">
                <a:ln>
                  <a:noFill/>
                </a:ln>
                <a:solidFill>
                  <a:srgbClr val="FFFFFF"/>
                </a:solidFill>
                <a:effectLst/>
                <a:latin typeface="Calibri" panose="020F050202020403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4857955" y="4127029"/>
            <a:ext cx="2841709" cy="868469"/>
          </a:xfrm>
          <a:prstGeom prst="rect">
            <a:avLst/>
          </a:prstGeom>
          <a:noFill/>
          <a:ln w="25400" algn="ctr">
            <a:solidFill>
              <a:srgbClr val="81C0B5"/>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a:ln>
                  <a:noFill/>
                </a:ln>
                <a:solidFill>
                  <a:srgbClr val="81C0B5"/>
                </a:solidFill>
                <a:effectLst/>
                <a:latin typeface="Calibri" panose="020F0502020204030204" pitchFamily="34" charset="0"/>
              </a:rPr>
              <a:t>31749</a:t>
            </a:r>
            <a:r>
              <a:rPr kumimoji="0" lang="fr-FR" altLang="fr-FR" sz="2600" b="0" i="0" u="none" strike="noStrike" cap="none" normalizeH="0" baseline="0">
                <a:ln>
                  <a:noFill/>
                </a:ln>
                <a:solidFill>
                  <a:srgbClr val="81C0B5"/>
                </a:solidFill>
                <a:effectLst/>
                <a:latin typeface="Calibri" panose="020F0502020204030204" pitchFamily="34" charset="0"/>
              </a:rPr>
              <a:t> </a:t>
            </a:r>
            <a:r>
              <a:rPr kumimoji="0" lang="fr-FR" altLang="fr-FR" sz="1000" b="0" i="0" u="none" strike="noStrike" cap="none" normalizeH="0" baseline="0">
                <a:ln>
                  <a:noFill/>
                </a:ln>
                <a:solidFill>
                  <a:srgbClr val="81C0B5"/>
                </a:solidFill>
                <a:effectLst/>
                <a:latin typeface="Calibri" panose="020F0502020204030204" pitchFamily="34" charset="0"/>
              </a:rPr>
              <a:t>brochures diffusées. </a:t>
            </a:r>
            <a:br>
              <a:rPr kumimoji="0" lang="fr-FR" altLang="fr-FR" sz="1000" b="0" i="0" u="none" strike="noStrike" cap="none" normalizeH="0" baseline="0">
                <a:ln>
                  <a:noFill/>
                </a:ln>
                <a:solidFill>
                  <a:srgbClr val="81C0B5"/>
                </a:solidFill>
                <a:effectLst/>
                <a:latin typeface="Calibri" panose="020F0502020204030204" pitchFamily="34" charset="0"/>
              </a:rPr>
            </a:br>
            <a:br>
              <a:rPr kumimoji="0" lang="fr-FR" altLang="fr-FR" sz="2400" b="1" i="0" u="none" strike="noStrike" cap="none" normalizeH="0" baseline="0">
                <a:ln>
                  <a:noFill/>
                </a:ln>
                <a:solidFill>
                  <a:srgbClr val="81C0B5"/>
                </a:solidFill>
                <a:effectLst/>
                <a:latin typeface="Calibri" panose="020F0502020204030204" pitchFamily="34" charset="0"/>
              </a:rPr>
            </a:br>
            <a:r>
              <a:rPr kumimoji="0" lang="fr-FR" altLang="fr-FR" sz="2400" b="1" i="0" u="none" strike="noStrike" cap="none" normalizeH="0" baseline="0">
                <a:ln>
                  <a:noFill/>
                </a:ln>
                <a:solidFill>
                  <a:srgbClr val="81C0B5"/>
                </a:solidFill>
                <a:effectLst/>
                <a:latin typeface="Calibri" panose="020F050202020403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53" name="Picture 5" descr="Résultat de recherche d'images pour &quot;a la découverte de leurope&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29770">
            <a:off x="6147233" y="4700405"/>
            <a:ext cx="10810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 name="Image 15">
            <a:extLst>
              <a:ext uri="{FF2B5EF4-FFF2-40B4-BE49-F238E27FC236}">
                <a16:creationId xmlns:a16="http://schemas.microsoft.com/office/drawing/2014/main" id="{5BB08571-7790-464C-A691-A57432EC2866}"/>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
        <p:nvSpPr>
          <p:cNvPr id="5" name="ZoneTexte 4">
            <a:extLst>
              <a:ext uri="{FF2B5EF4-FFF2-40B4-BE49-F238E27FC236}">
                <a16:creationId xmlns:a16="http://schemas.microsoft.com/office/drawing/2014/main" id="{EAF12A74-1D88-F840-8C70-C47E359C1B6E}"/>
              </a:ext>
            </a:extLst>
          </p:cNvPr>
          <p:cNvSpPr txBox="1"/>
          <p:nvPr/>
        </p:nvSpPr>
        <p:spPr>
          <a:xfrm>
            <a:off x="5166360" y="1142502"/>
            <a:ext cx="2726395" cy="372514"/>
          </a:xfrm>
          <a:prstGeom prst="rect">
            <a:avLst/>
          </a:prstGeom>
          <a:noFill/>
        </p:spPr>
        <p:txBody>
          <a:bodyPr wrap="square" rtlCol="0">
            <a:spAutoFit/>
          </a:bodyPr>
          <a:lstStyle/>
          <a:p>
            <a:r>
              <a:rPr lang="fr-FR" dirty="0"/>
              <a:t>Type de public</a:t>
            </a:r>
          </a:p>
        </p:txBody>
      </p:sp>
      <p:sp>
        <p:nvSpPr>
          <p:cNvPr id="6" name="ZoneTexte 5">
            <a:extLst>
              <a:ext uri="{FF2B5EF4-FFF2-40B4-BE49-F238E27FC236}">
                <a16:creationId xmlns:a16="http://schemas.microsoft.com/office/drawing/2014/main" id="{ACB2F800-77F5-EB91-2232-60ADBC336152}"/>
              </a:ext>
            </a:extLst>
          </p:cNvPr>
          <p:cNvSpPr txBox="1"/>
          <p:nvPr/>
        </p:nvSpPr>
        <p:spPr>
          <a:xfrm>
            <a:off x="9304803" y="1142502"/>
            <a:ext cx="2726395" cy="372514"/>
          </a:xfrm>
          <a:prstGeom prst="rect">
            <a:avLst/>
          </a:prstGeom>
          <a:noFill/>
        </p:spPr>
        <p:txBody>
          <a:bodyPr wrap="square" rtlCol="0">
            <a:spAutoFit/>
          </a:bodyPr>
          <a:lstStyle/>
          <a:p>
            <a:r>
              <a:rPr lang="fr-FR" dirty="0"/>
              <a:t>Origine géographique</a:t>
            </a:r>
          </a:p>
        </p:txBody>
      </p:sp>
      <p:graphicFrame>
        <p:nvGraphicFramePr>
          <p:cNvPr id="7" name="Graphique 6">
            <a:extLst>
              <a:ext uri="{FF2B5EF4-FFF2-40B4-BE49-F238E27FC236}">
                <a16:creationId xmlns:a16="http://schemas.microsoft.com/office/drawing/2014/main" id="{00000000-0008-0000-0700-00005F5D2300}"/>
              </a:ext>
            </a:extLst>
          </p:cNvPr>
          <p:cNvGraphicFramePr>
            <a:graphicFrameLocks/>
          </p:cNvGraphicFramePr>
          <p:nvPr>
            <p:extLst>
              <p:ext uri="{D42A27DB-BD31-4B8C-83A1-F6EECF244321}">
                <p14:modId xmlns:p14="http://schemas.microsoft.com/office/powerpoint/2010/main" val="1304109789"/>
              </p:ext>
            </p:extLst>
          </p:nvPr>
        </p:nvGraphicFramePr>
        <p:xfrm>
          <a:off x="78821" y="885730"/>
          <a:ext cx="3066716" cy="3659957"/>
        </p:xfrm>
        <a:graphic>
          <a:graphicData uri="http://schemas.openxmlformats.org/drawingml/2006/chart">
            <c:chart xmlns:c="http://schemas.openxmlformats.org/drawingml/2006/chart" xmlns:r="http://schemas.openxmlformats.org/officeDocument/2006/relationships" r:id="rId10"/>
          </a:graphicData>
        </a:graphic>
      </p:graphicFrame>
      <p:sp>
        <p:nvSpPr>
          <p:cNvPr id="9" name="ZoneTexte 8">
            <a:extLst>
              <a:ext uri="{FF2B5EF4-FFF2-40B4-BE49-F238E27FC236}">
                <a16:creationId xmlns:a16="http://schemas.microsoft.com/office/drawing/2014/main" id="{7C30DE6D-AA4D-23C2-D630-39EC88C8FD75}"/>
              </a:ext>
            </a:extLst>
          </p:cNvPr>
          <p:cNvSpPr txBox="1"/>
          <p:nvPr/>
        </p:nvSpPr>
        <p:spPr>
          <a:xfrm>
            <a:off x="9175531" y="2868814"/>
            <a:ext cx="825810" cy="415498"/>
          </a:xfrm>
          <a:prstGeom prst="rect">
            <a:avLst/>
          </a:prstGeom>
          <a:solidFill>
            <a:srgbClr val="A5A5A5"/>
          </a:solidFill>
        </p:spPr>
        <p:txBody>
          <a:bodyPr wrap="square" rtlCol="0">
            <a:spAutoFit/>
          </a:bodyPr>
          <a:lstStyle/>
          <a:p>
            <a:r>
              <a:rPr lang="fr-FR" sz="1050" dirty="0"/>
              <a:t>France</a:t>
            </a:r>
          </a:p>
          <a:p>
            <a:r>
              <a:rPr lang="fr-FR" sz="1050" dirty="0"/>
              <a:t> 36%</a:t>
            </a:r>
          </a:p>
        </p:txBody>
      </p:sp>
      <p:sp>
        <p:nvSpPr>
          <p:cNvPr id="10" name="ZoneTexte 9">
            <a:extLst>
              <a:ext uri="{FF2B5EF4-FFF2-40B4-BE49-F238E27FC236}">
                <a16:creationId xmlns:a16="http://schemas.microsoft.com/office/drawing/2014/main" id="{B2B5576F-E150-AA16-D4A1-AC76661E5FEF}"/>
              </a:ext>
            </a:extLst>
          </p:cNvPr>
          <p:cNvSpPr txBox="1"/>
          <p:nvPr/>
        </p:nvSpPr>
        <p:spPr>
          <a:xfrm>
            <a:off x="10319732" y="3180218"/>
            <a:ext cx="825810" cy="415498"/>
          </a:xfrm>
          <a:prstGeom prst="rect">
            <a:avLst/>
          </a:prstGeom>
          <a:solidFill>
            <a:srgbClr val="ED7D31"/>
          </a:solidFill>
        </p:spPr>
        <p:txBody>
          <a:bodyPr wrap="square" rtlCol="0">
            <a:spAutoFit/>
          </a:bodyPr>
          <a:lstStyle/>
          <a:p>
            <a:r>
              <a:rPr lang="fr-FR" sz="1050" dirty="0"/>
              <a:t>Allemagne</a:t>
            </a:r>
          </a:p>
          <a:p>
            <a:r>
              <a:rPr lang="fr-FR" sz="1050" dirty="0"/>
              <a:t>18%</a:t>
            </a:r>
          </a:p>
        </p:txBody>
      </p:sp>
      <p:sp>
        <p:nvSpPr>
          <p:cNvPr id="11" name="ZoneTexte 10">
            <a:extLst>
              <a:ext uri="{FF2B5EF4-FFF2-40B4-BE49-F238E27FC236}">
                <a16:creationId xmlns:a16="http://schemas.microsoft.com/office/drawing/2014/main" id="{B7D90D31-C628-AB3E-CEB0-9AC6CB90ADC4}"/>
              </a:ext>
            </a:extLst>
          </p:cNvPr>
          <p:cNvSpPr txBox="1"/>
          <p:nvPr/>
        </p:nvSpPr>
        <p:spPr>
          <a:xfrm>
            <a:off x="10582952" y="2075855"/>
            <a:ext cx="541625" cy="415498"/>
          </a:xfrm>
          <a:prstGeom prst="rect">
            <a:avLst/>
          </a:prstGeom>
          <a:solidFill>
            <a:srgbClr val="5B9BD5"/>
          </a:solidFill>
        </p:spPr>
        <p:txBody>
          <a:bodyPr wrap="square" rtlCol="0">
            <a:spAutoFit/>
          </a:bodyPr>
          <a:lstStyle/>
          <a:p>
            <a:r>
              <a:rPr lang="fr-FR" sz="1050" dirty="0"/>
              <a:t>Alsace</a:t>
            </a:r>
          </a:p>
          <a:p>
            <a:r>
              <a:rPr lang="fr-FR" sz="1050" dirty="0"/>
              <a:t> 31%</a:t>
            </a:r>
          </a:p>
        </p:txBody>
      </p:sp>
      <p:sp>
        <p:nvSpPr>
          <p:cNvPr id="14" name="ZoneTexte 13">
            <a:extLst>
              <a:ext uri="{FF2B5EF4-FFF2-40B4-BE49-F238E27FC236}">
                <a16:creationId xmlns:a16="http://schemas.microsoft.com/office/drawing/2014/main" id="{296C4EA5-B0F0-BA84-2BA6-C85FFA9E1D97}"/>
              </a:ext>
            </a:extLst>
          </p:cNvPr>
          <p:cNvSpPr txBox="1"/>
          <p:nvPr/>
        </p:nvSpPr>
        <p:spPr>
          <a:xfrm>
            <a:off x="9235212" y="1872825"/>
            <a:ext cx="941919" cy="415498"/>
          </a:xfrm>
          <a:prstGeom prst="rect">
            <a:avLst/>
          </a:prstGeom>
          <a:solidFill>
            <a:srgbClr val="FFC000"/>
          </a:solidFill>
        </p:spPr>
        <p:txBody>
          <a:bodyPr wrap="square" rtlCol="0">
            <a:spAutoFit/>
          </a:bodyPr>
          <a:lstStyle/>
          <a:p>
            <a:r>
              <a:rPr lang="fr-FR" sz="1050" dirty="0"/>
              <a:t>Autres Pays 15%</a:t>
            </a:r>
          </a:p>
        </p:txBody>
      </p:sp>
    </p:spTree>
    <p:custDataLst>
      <p:tags r:id="rId1"/>
    </p:custDataLst>
    <p:extLst>
      <p:ext uri="{BB962C8B-B14F-4D97-AF65-F5344CB8AC3E}">
        <p14:creationId xmlns:p14="http://schemas.microsoft.com/office/powerpoint/2010/main" val="389384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954107"/>
          </a:xfrm>
          <a:prstGeom prst="rect">
            <a:avLst/>
          </a:prstGeom>
          <a:solidFill>
            <a:srgbClr val="158AD0"/>
          </a:solidFill>
        </p:spPr>
        <p:txBody>
          <a:bodyPr wrap="square" rtlCol="0">
            <a:spAutoFit/>
          </a:bodyPr>
          <a:lstStyle/>
          <a:p>
            <a:pPr algn="ctr"/>
            <a:endParaRPr lang="fr-FR" sz="2000" b="1" dirty="0">
              <a:solidFill>
                <a:schemeClr val="bg1"/>
              </a:solidFill>
            </a:endParaRPr>
          </a:p>
          <a:p>
            <a:pPr algn="ctr"/>
            <a:r>
              <a:rPr lang="fr-FR" sz="3600" b="1" cap="small" dirty="0">
                <a:solidFill>
                  <a:schemeClr val="bg1"/>
                </a:solidFill>
              </a:rPr>
              <a:t>Club </a:t>
            </a:r>
            <a:r>
              <a:rPr lang="fr-FR" sz="3600" b="1" cap="small" dirty="0" err="1">
                <a:solidFill>
                  <a:schemeClr val="bg1"/>
                </a:solidFill>
              </a:rPr>
              <a:t>europe</a:t>
            </a:r>
            <a:r>
              <a:rPr lang="fr-FR" sz="3600" b="1" cap="small" dirty="0">
                <a:solidFill>
                  <a:schemeClr val="bg1"/>
                </a:solidFill>
              </a:rPr>
              <a:t> - Fonctionnement</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1"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31975" y="1266664"/>
            <a:ext cx="7322416" cy="3539430"/>
          </a:xfrm>
          <a:prstGeom prst="rect">
            <a:avLst/>
          </a:prstGeom>
        </p:spPr>
        <p:txBody>
          <a:bodyPr wrap="square">
            <a:spAutoFit/>
          </a:bodyPr>
          <a:lstStyle/>
          <a:p>
            <a:pPr algn="just">
              <a:tabLst>
                <a:tab pos="228600" algn="l"/>
              </a:tabLst>
              <a:defRPr/>
            </a:pPr>
            <a:r>
              <a:rPr lang="fr-FR" sz="1400" b="1" dirty="0">
                <a:ea typeface="Times New Roman" panose="02020603050405020304" pitchFamily="18" charset="0"/>
                <a:cs typeface="Calibri" panose="020F0502020204030204" pitchFamily="34" charset="0"/>
              </a:rPr>
              <a:t>→ </a:t>
            </a:r>
            <a:r>
              <a:rPr lang="fr-FR" sz="1400" b="1" dirty="0">
                <a:ea typeface="Times New Roman" panose="02020603050405020304" pitchFamily="18" charset="0"/>
              </a:rPr>
              <a:t>Sélection des candidats</a:t>
            </a:r>
            <a:endParaRPr lang="fr-FR" sz="1400" dirty="0">
              <a:ea typeface="Times New Roman" panose="02020603050405020304" pitchFamily="18" charset="0"/>
            </a:endParaRPr>
          </a:p>
          <a:p>
            <a:pPr algn="just">
              <a:defRPr/>
            </a:pPr>
            <a:r>
              <a:rPr lang="fr-FR" sz="1400" dirty="0">
                <a:ea typeface="Times New Roman" panose="02020603050405020304" pitchFamily="18" charset="0"/>
              </a:rPr>
              <a:t>Toute personne ayant déposé sa candidature peut devenir membre du Club Europe. </a:t>
            </a:r>
          </a:p>
          <a:p>
            <a:pPr algn="just">
              <a:buClr>
                <a:srgbClr val="F07B6A"/>
              </a:buClr>
              <a:defRPr/>
            </a:pPr>
            <a:r>
              <a:rPr lang="fr-FR" sz="1400" dirty="0">
                <a:ea typeface="Times New Roman" panose="02020603050405020304" pitchFamily="18" charset="0"/>
              </a:rPr>
              <a:t>Tous les nouveaux membres signent la </a:t>
            </a:r>
            <a:r>
              <a:rPr lang="fr-FR" sz="1400" dirty="0">
                <a:solidFill>
                  <a:srgbClr val="0070C0"/>
                </a:solidFill>
                <a:ea typeface="Times New Roman" panose="02020603050405020304" pitchFamily="18" charset="0"/>
              </a:rPr>
              <a:t>Charte du Club </a:t>
            </a:r>
            <a:r>
              <a:rPr lang="fr-FR" sz="1400" dirty="0">
                <a:ea typeface="Times New Roman" panose="02020603050405020304" pitchFamily="18" charset="0"/>
              </a:rPr>
              <a:t>Europe qui retrace les différents engagements des intervenants et du CIIE.</a:t>
            </a:r>
          </a:p>
          <a:p>
            <a:pPr algn="just">
              <a:defRPr/>
            </a:pPr>
            <a:r>
              <a:rPr lang="fr-FR" sz="1400" dirty="0">
                <a:ea typeface="Times New Roman" panose="02020603050405020304" pitchFamily="18" charset="0"/>
              </a:rPr>
              <a:t>  </a:t>
            </a:r>
          </a:p>
          <a:p>
            <a:pPr algn="just">
              <a:tabLst>
                <a:tab pos="228600" algn="l"/>
              </a:tabLst>
              <a:defRPr/>
            </a:pPr>
            <a:r>
              <a:rPr lang="fr-FR" sz="1400" b="1" dirty="0">
                <a:ea typeface="Times New Roman" panose="02020603050405020304" pitchFamily="18" charset="0"/>
                <a:cs typeface="Calibri" panose="020F0502020204030204" pitchFamily="34" charset="0"/>
              </a:rPr>
              <a:t>→ </a:t>
            </a:r>
            <a:r>
              <a:rPr lang="fr-FR" sz="1400" b="1" dirty="0">
                <a:ea typeface="Times New Roman" panose="02020603050405020304" pitchFamily="18" charset="0"/>
              </a:rPr>
              <a:t>Formation des candidats</a:t>
            </a:r>
            <a:endParaRPr lang="fr-FR" sz="1400" dirty="0">
              <a:ea typeface="Times New Roman" panose="02020603050405020304" pitchFamily="18" charset="0"/>
            </a:endParaRPr>
          </a:p>
          <a:p>
            <a:pPr algn="just">
              <a:defRPr/>
            </a:pPr>
            <a:r>
              <a:rPr lang="fr-FR" sz="1400" dirty="0">
                <a:ea typeface="Times New Roman" panose="02020603050405020304" pitchFamily="18" charset="0"/>
              </a:rPr>
              <a:t>Les membres du Club Europe sont formés à un ou plusieurs outils pédagogiques. </a:t>
            </a:r>
          </a:p>
          <a:p>
            <a:pPr algn="just">
              <a:defRPr/>
            </a:pPr>
            <a:endParaRPr lang="fr-FR" sz="1400" dirty="0">
              <a:ea typeface="Times New Roman" panose="02020603050405020304" pitchFamily="18" charset="0"/>
            </a:endParaRPr>
          </a:p>
          <a:p>
            <a:pPr>
              <a:defRPr/>
            </a:pPr>
            <a:r>
              <a:rPr lang="fr-FR" sz="1400" b="1" dirty="0">
                <a:cs typeface="Calibri" panose="020F0502020204030204" pitchFamily="34" charset="0"/>
              </a:rPr>
              <a:t>→ </a:t>
            </a:r>
            <a:r>
              <a:rPr lang="fr-FR" sz="1400" b="1" dirty="0"/>
              <a:t>Suivi des intervenants</a:t>
            </a:r>
            <a:endParaRPr lang="fr-FR" sz="1400" dirty="0"/>
          </a:p>
          <a:p>
            <a:pPr>
              <a:defRPr/>
            </a:pPr>
            <a:r>
              <a:rPr lang="fr-FR" sz="1400" dirty="0"/>
              <a:t>Lors de chaque </a:t>
            </a:r>
            <a:r>
              <a:rPr lang="fr-FR" sz="1400" dirty="0">
                <a:solidFill>
                  <a:srgbClr val="0070C0"/>
                </a:solidFill>
              </a:rPr>
              <a:t>première intervention</a:t>
            </a:r>
            <a:r>
              <a:rPr lang="fr-FR" sz="1400" dirty="0"/>
              <a:t>, un chargé de mission du CIIE accompagnera le nouvel intervenant pour l’assister et le conseiller. L’intervenant, si son évaluation est concluante, poursuivra les interventions de manière autonome. Dans le cas contraire, une deuxième intervention accompagnée sera organisée. Pour chaque intervention, les membres du Club Europe reçoivent deux </a:t>
            </a:r>
            <a:r>
              <a:rPr lang="fr-FR" sz="1400" dirty="0">
                <a:solidFill>
                  <a:srgbClr val="0070C0"/>
                </a:solidFill>
              </a:rPr>
              <a:t>fiches d’évaluation :</a:t>
            </a:r>
          </a:p>
          <a:p>
            <a:pPr>
              <a:buClr>
                <a:srgbClr val="F07B6A"/>
              </a:buClr>
              <a:defRPr/>
            </a:pPr>
            <a:r>
              <a:rPr lang="fr-FR" sz="1400" dirty="0"/>
              <a:t>Une fiche intervenant – appréciation du bénévole quant à son intervention</a:t>
            </a:r>
          </a:p>
          <a:p>
            <a:pPr>
              <a:buClr>
                <a:srgbClr val="F07B6A"/>
              </a:buClr>
              <a:defRPr/>
            </a:pPr>
            <a:r>
              <a:rPr lang="fr-FR" sz="1400" dirty="0"/>
              <a:t>Une fiche enseignant – retour de l’enseignant quant à l’intervention réalisée dans sa classe.</a:t>
            </a:r>
            <a:endParaRPr lang="fr-FR" sz="1400" dirty="0">
              <a:ea typeface="Times New Roman" panose="02020603050405020304" pitchFamily="18" charset="0"/>
            </a:endParaRPr>
          </a:p>
        </p:txBody>
      </p:sp>
      <p:pic>
        <p:nvPicPr>
          <p:cNvPr id="18" name="Image 1">
            <a:hlinkClick r:id="rId6" action="ppaction://hlinksldjump"/>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213159" y="3604219"/>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9994841" y="3091535"/>
            <a:ext cx="1644185" cy="276999"/>
          </a:xfrm>
          <a:prstGeom prst="rect">
            <a:avLst/>
          </a:prstGeom>
          <a:noFill/>
        </p:spPr>
        <p:txBody>
          <a:bodyPr wrap="square" rtlCol="0">
            <a:spAutoFit/>
          </a:bodyPr>
          <a:lstStyle/>
          <a:p>
            <a:r>
              <a:rPr lang="fr-FR" sz="1200" i="1" dirty="0">
                <a:solidFill>
                  <a:srgbClr val="869DC8"/>
                </a:solidFill>
              </a:rPr>
              <a:t>Fonctionnement - suite</a:t>
            </a:r>
          </a:p>
        </p:txBody>
      </p:sp>
      <p:pic>
        <p:nvPicPr>
          <p:cNvPr id="10242" name="Picture 2" descr="Nos Services de Portage Salarial | Port'Ability"/>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165" y="1174496"/>
            <a:ext cx="1285748" cy="128574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48B7CF4C-981F-49D8-A65A-BE72FDB78677}"/>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4057D41A-C858-CADB-A7BA-02C13F1B5D30}"/>
                  </a:ext>
                </a:extLst>
              </p:cNvPr>
              <p:cNvGraphicFramePr>
                <a:graphicFrameLocks noChangeAspect="1"/>
              </p:cNvGraphicFramePr>
              <p:nvPr>
                <p:extLst>
                  <p:ext uri="{D42A27DB-BD31-4B8C-83A1-F6EECF244321}">
                    <p14:modId xmlns:p14="http://schemas.microsoft.com/office/powerpoint/2010/main" val="621934802"/>
                  </p:ext>
                </p:extLst>
              </p:nvPr>
            </p:nvGraphicFramePr>
            <p:xfrm>
              <a:off x="9656064" y="3413093"/>
              <a:ext cx="2321740" cy="1305979"/>
            </p:xfrm>
            <a:graphic>
              <a:graphicData uri="http://schemas.microsoft.com/office/powerpoint/2016/slidezoom">
                <pslz:sldZm>
                  <pslz:sldZmObj sldId="339" cId="1086800379">
                    <pslz:zmPr id="{CA444B20-740A-4801-809D-E4BAA4BBC097}" returnToParent="0" transitionDur="1000">
                      <p166:blipFill xmlns:p166="http://schemas.microsoft.com/office/powerpoint/2016/6/main">
                        <a:blip r:embed="rId10"/>
                        <a:stretch>
                          <a:fillRect/>
                        </a:stretch>
                      </p166:blipFill>
                      <p166:spPr xmlns:p166="http://schemas.microsoft.com/office/powerpoint/2016/6/main">
                        <a:xfrm>
                          <a:off x="0" y="0"/>
                          <a:ext cx="2321740" cy="1305979"/>
                        </a:xfrm>
                        <a:prstGeom prst="rect">
                          <a:avLst/>
                        </a:prstGeom>
                        <a:ln w="57150">
                          <a:solidFill>
                            <a:prstClr val="ltGray"/>
                          </a:solidFill>
                        </a:ln>
                      </p166:spPr>
                    </pslz:zmPr>
                  </pslz:sldZmObj>
                </pslz:sldZm>
              </a:graphicData>
            </a:graphic>
          </p:graphicFrame>
        </mc:Choice>
        <mc:Fallback xmlns="">
          <p:pic>
            <p:nvPicPr>
              <p:cNvPr id="3" name="Zoom de diapositive 2">
                <a:hlinkClick r:id="rId11" action="ppaction://hlinksldjump"/>
                <a:extLst>
                  <a:ext uri="{FF2B5EF4-FFF2-40B4-BE49-F238E27FC236}">
                    <a16:creationId xmlns:a16="http://schemas.microsoft.com/office/drawing/2014/main" id="{4057D41A-C858-CADB-A7BA-02C13F1B5D30}"/>
                  </a:ext>
                </a:extLst>
              </p:cNvPr>
              <p:cNvPicPr>
                <a:picLocks noGrp="1" noRot="1" noChangeAspect="1" noMove="1" noResize="1" noEditPoints="1" noAdjustHandles="1" noChangeArrowheads="1" noChangeShapeType="1"/>
              </p:cNvPicPr>
              <p:nvPr/>
            </p:nvPicPr>
            <p:blipFill>
              <a:blip r:embed="rId12"/>
              <a:stretch>
                <a:fillRect/>
              </a:stretch>
            </p:blipFill>
            <p:spPr>
              <a:xfrm>
                <a:off x="9656064" y="3413093"/>
                <a:ext cx="2321740" cy="1305979"/>
              </a:xfrm>
              <a:prstGeom prst="rect">
                <a:avLst/>
              </a:prstGeom>
              <a:ln w="57150">
                <a:solidFill>
                  <a:prstClr val="ltGray"/>
                </a:solidFill>
              </a:ln>
            </p:spPr>
          </p:pic>
        </mc:Fallback>
      </mc:AlternateContent>
    </p:spTree>
    <p:custDataLst>
      <p:tags r:id="rId1"/>
    </p:custDataLst>
    <p:extLst>
      <p:ext uri="{BB962C8B-B14F-4D97-AF65-F5344CB8AC3E}">
        <p14:creationId xmlns:p14="http://schemas.microsoft.com/office/powerpoint/2010/main" val="1164073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954107"/>
          </a:xfrm>
          <a:prstGeom prst="rect">
            <a:avLst/>
          </a:prstGeom>
          <a:solidFill>
            <a:srgbClr val="158AD0"/>
          </a:solidFill>
        </p:spPr>
        <p:txBody>
          <a:bodyPr wrap="square" rtlCol="0">
            <a:spAutoFit/>
          </a:bodyPr>
          <a:lstStyle/>
          <a:p>
            <a:pPr algn="ctr"/>
            <a:endParaRPr lang="fr-FR" sz="2000" b="1" dirty="0">
              <a:solidFill>
                <a:schemeClr val="bg1"/>
              </a:solidFill>
            </a:endParaRPr>
          </a:p>
          <a:p>
            <a:pPr algn="ctr"/>
            <a:r>
              <a:rPr lang="fr-FR" sz="3600" b="1" cap="small" dirty="0">
                <a:solidFill>
                  <a:schemeClr val="bg1"/>
                </a:solidFill>
              </a:rPr>
              <a:t>Club </a:t>
            </a:r>
            <a:r>
              <a:rPr lang="fr-FR" sz="3600" b="1" cap="small" dirty="0" err="1">
                <a:solidFill>
                  <a:schemeClr val="bg1"/>
                </a:solidFill>
              </a:rPr>
              <a:t>europe</a:t>
            </a:r>
            <a:r>
              <a:rPr lang="fr-FR" sz="3600" b="1" cap="small" dirty="0">
                <a:solidFill>
                  <a:schemeClr val="bg1"/>
                </a:solidFill>
              </a:rPr>
              <a:t> - Fonctionnement</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1"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1831975" y="1242667"/>
            <a:ext cx="4835526" cy="379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defRPr/>
            </a:pPr>
            <a:r>
              <a:rPr lang="fr-FR" sz="1400" b="1" dirty="0">
                <a:latin typeface="+mn-lt"/>
                <a:ea typeface="Times New Roman" panose="02020603050405020304" pitchFamily="18" charset="0"/>
                <a:cs typeface="Calibri" panose="020F0502020204030204" pitchFamily="34" charset="0"/>
              </a:rPr>
              <a:t>→ </a:t>
            </a:r>
            <a:r>
              <a:rPr lang="fr-FR" sz="1400" b="1" dirty="0">
                <a:latin typeface="+mn-lt"/>
              </a:rPr>
              <a:t>Formalités d’intervention</a:t>
            </a:r>
            <a:endParaRPr lang="fr-FR" sz="1400" dirty="0">
              <a:latin typeface="+mn-lt"/>
            </a:endParaRPr>
          </a:p>
          <a:p>
            <a:pPr marL="0" indent="0">
              <a:buNone/>
              <a:defRPr/>
            </a:pPr>
            <a:r>
              <a:rPr lang="fr-FR" sz="1400" dirty="0">
                <a:latin typeface="+mn-lt"/>
              </a:rPr>
              <a:t> Les demandes d’intervention sont traitées de la manière suivante :</a:t>
            </a:r>
          </a:p>
          <a:p>
            <a:pPr marL="0" indent="0">
              <a:buNone/>
              <a:defRPr/>
            </a:pPr>
            <a:r>
              <a:rPr lang="fr-FR" sz="1400" dirty="0">
                <a:latin typeface="+mn-lt"/>
              </a:rPr>
              <a:t> </a:t>
            </a:r>
          </a:p>
          <a:p>
            <a:pPr marL="0" indent="0">
              <a:buNone/>
              <a:defRPr/>
            </a:pPr>
            <a:r>
              <a:rPr lang="fr-FR" sz="1400" b="1" i="1" dirty="0">
                <a:latin typeface="Calibri" panose="020F0502020204030204" pitchFamily="34" charset="0"/>
                <a:cs typeface="Calibri" panose="020F0502020204030204" pitchFamily="34" charset="0"/>
              </a:rPr>
              <a:t>→ </a:t>
            </a:r>
            <a:r>
              <a:rPr lang="fr-FR" sz="1400" b="1" dirty="0">
                <a:latin typeface="+mn-lt"/>
              </a:rPr>
              <a:t>Le CIIE :</a:t>
            </a:r>
          </a:p>
          <a:p>
            <a:pPr>
              <a:buClr>
                <a:srgbClr val="F07B6A"/>
              </a:buClr>
              <a:defRPr/>
            </a:pPr>
            <a:r>
              <a:rPr lang="fr-FR" sz="1400" dirty="0">
                <a:latin typeface="+mn-lt"/>
              </a:rPr>
              <a:t>réceptionne les demandes </a:t>
            </a:r>
          </a:p>
          <a:p>
            <a:pPr>
              <a:buClr>
                <a:srgbClr val="F07B6A"/>
              </a:buClr>
              <a:defRPr/>
            </a:pPr>
            <a:r>
              <a:rPr lang="fr-FR" sz="1400" dirty="0">
                <a:latin typeface="+mn-lt"/>
              </a:rPr>
              <a:t>recherche l’intervenant </a:t>
            </a:r>
          </a:p>
          <a:p>
            <a:pPr>
              <a:buClr>
                <a:srgbClr val="F07B6A"/>
              </a:buClr>
              <a:defRPr/>
            </a:pPr>
            <a:r>
              <a:rPr lang="fr-FR" sz="1400" dirty="0">
                <a:latin typeface="+mn-lt"/>
              </a:rPr>
              <a:t>confirme l’établissement et l’intervenant </a:t>
            </a:r>
          </a:p>
          <a:p>
            <a:pPr marL="0" indent="0">
              <a:buNone/>
              <a:defRPr/>
            </a:pPr>
            <a:r>
              <a:rPr lang="fr-FR" sz="1400" dirty="0">
                <a:latin typeface="+mn-lt"/>
              </a:rPr>
              <a:t> </a:t>
            </a:r>
          </a:p>
          <a:p>
            <a:pPr marL="0" indent="0">
              <a:buNone/>
              <a:defRPr/>
            </a:pPr>
            <a:r>
              <a:rPr lang="fr-FR" sz="1400" b="1" i="1" dirty="0">
                <a:latin typeface="Calibri" panose="020F0502020204030204" pitchFamily="34" charset="0"/>
                <a:cs typeface="Calibri" panose="020F0502020204030204" pitchFamily="34" charset="0"/>
              </a:rPr>
              <a:t>→ </a:t>
            </a:r>
            <a:r>
              <a:rPr lang="fr-FR" sz="1400" b="1" dirty="0">
                <a:latin typeface="+mn-lt"/>
              </a:rPr>
              <a:t>L’intervenant :</a:t>
            </a:r>
          </a:p>
          <a:p>
            <a:pPr>
              <a:buClr>
                <a:srgbClr val="F07B6A"/>
              </a:buClr>
              <a:defRPr/>
            </a:pPr>
            <a:r>
              <a:rPr lang="fr-FR" sz="1400" dirty="0">
                <a:latin typeface="+mn-lt"/>
              </a:rPr>
              <a:t>signe sa confirmation et la retourne au CIIE avant l’intervention </a:t>
            </a:r>
          </a:p>
          <a:p>
            <a:pPr>
              <a:buClr>
                <a:srgbClr val="F07B6A"/>
              </a:buClr>
              <a:defRPr/>
            </a:pPr>
            <a:r>
              <a:rPr lang="fr-FR" sz="1400" dirty="0">
                <a:latin typeface="+mn-lt"/>
              </a:rPr>
              <a:t>vient chercher son matériel d’intervention au CIIE </a:t>
            </a:r>
          </a:p>
          <a:p>
            <a:pPr>
              <a:buClr>
                <a:srgbClr val="F07B6A"/>
              </a:buClr>
              <a:defRPr/>
            </a:pPr>
            <a:r>
              <a:rPr lang="fr-FR" sz="1400" dirty="0">
                <a:latin typeface="+mn-lt"/>
              </a:rPr>
              <a:t>se rend directement sur le lieu de l’intervention à la date fixée</a:t>
            </a:r>
          </a:p>
        </p:txBody>
      </p:sp>
      <p:pic>
        <p:nvPicPr>
          <p:cNvPr id="14" name="Image 13"/>
          <p:cNvPicPr>
            <a:picLocks noChangeAspect="1"/>
          </p:cNvPicPr>
          <p:nvPr/>
        </p:nvPicPr>
        <p:blipFill>
          <a:blip r:embed="rId6"/>
          <a:stretch>
            <a:fillRect/>
          </a:stretch>
        </p:blipFill>
        <p:spPr>
          <a:xfrm>
            <a:off x="6390695" y="1022038"/>
            <a:ext cx="3133235" cy="4346212"/>
          </a:xfrm>
          <a:prstGeom prst="rect">
            <a:avLst/>
          </a:prstGeom>
          <a:ln>
            <a:solidFill>
              <a:srgbClr val="0070C0"/>
            </a:solidFill>
          </a:ln>
        </p:spPr>
      </p:pic>
      <p:sp>
        <p:nvSpPr>
          <p:cNvPr id="16" name="ZoneTexte 15"/>
          <p:cNvSpPr txBox="1"/>
          <p:nvPr/>
        </p:nvSpPr>
        <p:spPr>
          <a:xfrm>
            <a:off x="10307782" y="2805547"/>
            <a:ext cx="1248499" cy="461665"/>
          </a:xfrm>
          <a:prstGeom prst="rect">
            <a:avLst/>
          </a:prstGeom>
          <a:noFill/>
        </p:spPr>
        <p:txBody>
          <a:bodyPr wrap="square" rtlCol="0">
            <a:spAutoFit/>
          </a:bodyPr>
          <a:lstStyle/>
          <a:p>
            <a:r>
              <a:rPr lang="fr-FR" sz="1200" i="1" dirty="0">
                <a:solidFill>
                  <a:srgbClr val="869DC8"/>
                </a:solidFill>
              </a:rPr>
              <a:t>Fonctionnement - suite</a:t>
            </a:r>
          </a:p>
        </p:txBody>
      </p:sp>
      <p:pic>
        <p:nvPicPr>
          <p:cNvPr id="18" name="Image 1">
            <a:hlinkClick r:id="rId7" action="ppaction://hlinksldjump"/>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687986" y="3682837"/>
            <a:ext cx="3825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Nos Services de Portage Salarial | Port'Ability"/>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300" y="982100"/>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32A92B99-4CA0-46ED-9F45-5192530BE807}"/>
              </a:ext>
            </a:extLst>
          </p:cNvPr>
          <p:cNvPicPr>
            <a:picLocks noChangeAspect="1"/>
          </p:cNvPicPr>
          <p:nvPr/>
        </p:nvPicPr>
        <p:blipFill>
          <a:blip r:embed="rId10"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C87E1CD1-DBCD-FDB4-1156-800D0C2B7009}"/>
                  </a:ext>
                </a:extLst>
              </p:cNvPr>
              <p:cNvGraphicFramePr>
                <a:graphicFrameLocks noChangeAspect="1"/>
              </p:cNvGraphicFramePr>
              <p:nvPr>
                <p:extLst>
                  <p:ext uri="{D42A27DB-BD31-4B8C-83A1-F6EECF244321}">
                    <p14:modId xmlns:p14="http://schemas.microsoft.com/office/powerpoint/2010/main" val="2900511181"/>
                  </p:ext>
                </p:extLst>
              </p:nvPr>
            </p:nvGraphicFramePr>
            <p:xfrm>
              <a:off x="10107376" y="3480100"/>
              <a:ext cx="1886421" cy="1061112"/>
            </p:xfrm>
            <a:graphic>
              <a:graphicData uri="http://schemas.microsoft.com/office/powerpoint/2016/slidezoom">
                <pslz:sldZm>
                  <pslz:sldZmObj sldId="340" cId="333943013">
                    <pslz:zmPr id="{CCCC16C5-9931-496E-AB86-E565A54DA94F}" returnToParent="0" transitionDur="1000">
                      <p166:blipFill xmlns:p166="http://schemas.microsoft.com/office/powerpoint/2016/6/main">
                        <a:blip r:embed="rId11"/>
                        <a:stretch>
                          <a:fillRect/>
                        </a:stretch>
                      </p166:blipFill>
                      <p166:spPr xmlns:p166="http://schemas.microsoft.com/office/powerpoint/2016/6/main">
                        <a:xfrm>
                          <a:off x="0" y="0"/>
                          <a:ext cx="1886421" cy="1061112"/>
                        </a:xfrm>
                        <a:prstGeom prst="rect">
                          <a:avLst/>
                        </a:prstGeom>
                        <a:ln w="57150">
                          <a:solidFill>
                            <a:prstClr val="ltGray"/>
                          </a:solidFill>
                        </a:ln>
                      </p166:spPr>
                    </pslz:zmPr>
                  </pslz:sldZmObj>
                </pslz:sldZm>
              </a:graphicData>
            </a:graphic>
          </p:graphicFrame>
        </mc:Choice>
        <mc:Fallback xmlns="">
          <p:pic>
            <p:nvPicPr>
              <p:cNvPr id="3" name="Zoom de diapositive 2">
                <a:hlinkClick r:id="rId12" action="ppaction://hlinksldjump"/>
                <a:extLst>
                  <a:ext uri="{FF2B5EF4-FFF2-40B4-BE49-F238E27FC236}">
                    <a16:creationId xmlns:a16="http://schemas.microsoft.com/office/drawing/2014/main" id="{C87E1CD1-DBCD-FDB4-1156-800D0C2B7009}"/>
                  </a:ext>
                </a:extLst>
              </p:cNvPr>
              <p:cNvPicPr>
                <a:picLocks noGrp="1" noRot="1" noChangeAspect="1" noMove="1" noResize="1" noEditPoints="1" noAdjustHandles="1" noChangeArrowheads="1" noChangeShapeType="1"/>
              </p:cNvPicPr>
              <p:nvPr/>
            </p:nvPicPr>
            <p:blipFill>
              <a:blip r:embed="rId13"/>
              <a:stretch>
                <a:fillRect/>
              </a:stretch>
            </p:blipFill>
            <p:spPr>
              <a:xfrm>
                <a:off x="10107376" y="3480100"/>
                <a:ext cx="1886421" cy="1061112"/>
              </a:xfrm>
              <a:prstGeom prst="rect">
                <a:avLst/>
              </a:prstGeom>
              <a:ln w="57150">
                <a:solidFill>
                  <a:prstClr val="ltGray"/>
                </a:solidFill>
              </a:ln>
            </p:spPr>
          </p:pic>
        </mc:Fallback>
      </mc:AlternateContent>
    </p:spTree>
    <p:custDataLst>
      <p:tags r:id="rId1"/>
    </p:custDataLst>
    <p:extLst>
      <p:ext uri="{BB962C8B-B14F-4D97-AF65-F5344CB8AC3E}">
        <p14:creationId xmlns:p14="http://schemas.microsoft.com/office/powerpoint/2010/main" val="1086800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954107"/>
          </a:xfrm>
          <a:prstGeom prst="rect">
            <a:avLst/>
          </a:prstGeom>
          <a:solidFill>
            <a:srgbClr val="158AD0"/>
          </a:solidFill>
        </p:spPr>
        <p:txBody>
          <a:bodyPr wrap="square" rtlCol="0">
            <a:spAutoFit/>
          </a:bodyPr>
          <a:lstStyle/>
          <a:p>
            <a:pPr algn="ctr"/>
            <a:endParaRPr lang="fr-FR" sz="2000" b="1" dirty="0">
              <a:solidFill>
                <a:schemeClr val="bg1"/>
              </a:solidFill>
            </a:endParaRPr>
          </a:p>
          <a:p>
            <a:pPr algn="ctr"/>
            <a:r>
              <a:rPr lang="fr-FR" sz="3600" b="1" cap="small" dirty="0">
                <a:solidFill>
                  <a:schemeClr val="bg1"/>
                </a:solidFill>
              </a:rPr>
              <a:t>Club </a:t>
            </a:r>
            <a:r>
              <a:rPr lang="fr-FR" sz="3600" b="1" cap="small" dirty="0" err="1">
                <a:solidFill>
                  <a:schemeClr val="bg1"/>
                </a:solidFill>
              </a:rPr>
              <a:t>europe</a:t>
            </a:r>
            <a:r>
              <a:rPr lang="fr-FR" sz="3600" b="1" cap="small" dirty="0">
                <a:solidFill>
                  <a:schemeClr val="bg1"/>
                </a:solidFill>
              </a:rPr>
              <a:t> - Fonctionnement</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1" name="Picture 2" descr="Résultat de recherche d'images pour &quot;picto création entreprise&quo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77386" y="4995498"/>
            <a:ext cx="740377"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984374" y="1174310"/>
            <a:ext cx="414626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algn="just">
              <a:spcBef>
                <a:spcPct val="0"/>
              </a:spcBef>
              <a:buFontTx/>
              <a:buNone/>
            </a:pPr>
            <a:r>
              <a:rPr lang="fr-FR" sz="1400" b="1" dirty="0">
                <a:latin typeface="+mn-lt"/>
                <a:ea typeface="Times New Roman" panose="02020603050405020304" pitchFamily="18" charset="0"/>
                <a:cs typeface="Calibri" panose="020F0502020204030204" pitchFamily="34" charset="0"/>
              </a:rPr>
              <a:t>→ </a:t>
            </a:r>
            <a:r>
              <a:rPr lang="fr-FR" altLang="fr-FR" sz="1400" b="1" dirty="0">
                <a:latin typeface="+mn-lt"/>
                <a:cs typeface="Times New Roman" panose="02020603050405020304" pitchFamily="18" charset="0"/>
              </a:rPr>
              <a:t>Indemnisations</a:t>
            </a:r>
            <a:endParaRPr lang="fr-FR" altLang="fr-FR" sz="1400" dirty="0">
              <a:latin typeface="+mn-lt"/>
              <a:cs typeface="Times New Roman" panose="02020603050405020304" pitchFamily="18" charset="0"/>
            </a:endParaRPr>
          </a:p>
          <a:p>
            <a:pPr marL="0" algn="just">
              <a:spcBef>
                <a:spcPct val="0"/>
              </a:spcBef>
              <a:buNone/>
            </a:pPr>
            <a:r>
              <a:rPr lang="fr-FR" altLang="fr-FR" sz="1400" dirty="0">
                <a:latin typeface="+mn-lt"/>
                <a:cs typeface="Times New Roman" panose="02020603050405020304" pitchFamily="18" charset="0"/>
              </a:rPr>
              <a:t>Les intervenants interviennent à titre bénévole sur leur temps libre. </a:t>
            </a:r>
          </a:p>
          <a:p>
            <a:pPr marL="0" algn="just">
              <a:spcBef>
                <a:spcPct val="0"/>
              </a:spcBef>
              <a:buFontTx/>
              <a:buNone/>
            </a:pPr>
            <a:r>
              <a:rPr lang="fr-FR" altLang="fr-FR" sz="1400" dirty="0">
                <a:latin typeface="+mn-lt"/>
                <a:cs typeface="Times New Roman" panose="02020603050405020304" pitchFamily="18" charset="0"/>
              </a:rPr>
              <a:t>Sont pris en charge les frais de déplacement aller/retour pour se rendre sur le lieu d’intervention. </a:t>
            </a:r>
          </a:p>
          <a:p>
            <a:pPr marL="0" algn="just">
              <a:spcBef>
                <a:spcPct val="0"/>
              </a:spcBef>
              <a:buFontTx/>
              <a:buNone/>
            </a:pPr>
            <a:r>
              <a:rPr lang="fr-FR" altLang="fr-FR" sz="1400" dirty="0">
                <a:latin typeface="+mn-lt"/>
                <a:cs typeface="Times New Roman" panose="02020603050405020304" pitchFamily="18" charset="0"/>
              </a:rPr>
              <a:t> </a:t>
            </a:r>
          </a:p>
          <a:p>
            <a:pPr marL="0" algn="just">
              <a:spcBef>
                <a:spcPct val="0"/>
              </a:spcBef>
              <a:buFontTx/>
              <a:buNone/>
            </a:pPr>
            <a:r>
              <a:rPr lang="fr-FR" altLang="fr-FR" sz="1400" b="1" dirty="0">
                <a:latin typeface="Calibri" panose="020F0502020204030204" pitchFamily="34" charset="0"/>
                <a:cs typeface="Calibri" panose="020F0502020204030204" pitchFamily="34" charset="0"/>
              </a:rPr>
              <a:t>→ </a:t>
            </a:r>
            <a:r>
              <a:rPr lang="fr-FR" altLang="fr-FR" sz="1400" b="1" dirty="0">
                <a:latin typeface="+mn-lt"/>
                <a:cs typeface="Times New Roman" panose="02020603050405020304" pitchFamily="18" charset="0"/>
              </a:rPr>
              <a:t>Vie du Club</a:t>
            </a:r>
            <a:endParaRPr lang="fr-FR" altLang="fr-FR" sz="1400" dirty="0">
              <a:latin typeface="+mn-lt"/>
              <a:cs typeface="Times New Roman" panose="02020603050405020304" pitchFamily="18" charset="0"/>
            </a:endParaRPr>
          </a:p>
          <a:p>
            <a:pPr marL="0" algn="just">
              <a:spcBef>
                <a:spcPct val="0"/>
              </a:spcBef>
              <a:buFontTx/>
              <a:buNone/>
            </a:pPr>
            <a:r>
              <a:rPr lang="fr-FR" altLang="fr-FR" sz="1400" dirty="0">
                <a:latin typeface="+mn-lt"/>
                <a:cs typeface="Times New Roman" panose="02020603050405020304" pitchFamily="18" charset="0"/>
              </a:rPr>
              <a:t>Outre les conférence et animations scolaires, d’autres activités sont régulièrement proposées aux membres du Club intéressées : des </a:t>
            </a:r>
            <a:r>
              <a:rPr lang="fr-FR" altLang="fr-FR" sz="1400" dirty="0" err="1">
                <a:latin typeface="+mn-lt"/>
                <a:cs typeface="Times New Roman" panose="02020603050405020304" pitchFamily="18" charset="0"/>
              </a:rPr>
              <a:t>stammtisch</a:t>
            </a:r>
            <a:r>
              <a:rPr lang="fr-FR" altLang="fr-FR" sz="1400" dirty="0">
                <a:latin typeface="+mn-lt"/>
                <a:cs typeface="Times New Roman" panose="02020603050405020304" pitchFamily="18" charset="0"/>
              </a:rPr>
              <a:t> , des stands… </a:t>
            </a:r>
          </a:p>
          <a:p>
            <a:pPr marL="0" algn="just">
              <a:spcBef>
                <a:spcPct val="0"/>
              </a:spcBef>
              <a:buFontTx/>
              <a:buNone/>
            </a:pPr>
            <a:r>
              <a:rPr lang="fr-FR" altLang="fr-FR" sz="1400" dirty="0">
                <a:latin typeface="+mn-lt"/>
                <a:cs typeface="Times New Roman" panose="02020603050405020304" pitchFamily="18" charset="0"/>
              </a:rPr>
              <a:t> </a:t>
            </a:r>
          </a:p>
          <a:p>
            <a:pPr marL="0" algn="just">
              <a:spcBef>
                <a:spcPct val="0"/>
              </a:spcBef>
              <a:buFontTx/>
              <a:buNone/>
            </a:pPr>
            <a:r>
              <a:rPr lang="fr-FR" altLang="fr-FR" sz="1400" b="1" dirty="0">
                <a:latin typeface="Calibri" panose="020F0502020204030204" pitchFamily="34" charset="0"/>
                <a:cs typeface="Calibri" panose="020F0502020204030204" pitchFamily="34" charset="0"/>
              </a:rPr>
              <a:t>→</a:t>
            </a:r>
            <a:r>
              <a:rPr lang="fr-FR" altLang="fr-FR" sz="1400" b="1" dirty="0">
                <a:cs typeface="Calibri" panose="020F0502020204030204" pitchFamily="34" charset="0"/>
              </a:rPr>
              <a:t> </a:t>
            </a:r>
            <a:r>
              <a:rPr lang="fr-FR" altLang="fr-FR" sz="1400" b="1" dirty="0">
                <a:latin typeface="+mn-lt"/>
                <a:cs typeface="Times New Roman" panose="02020603050405020304" pitchFamily="18" charset="0"/>
              </a:rPr>
              <a:t>Site internet du CIIE</a:t>
            </a:r>
            <a:endParaRPr lang="fr-FR" altLang="fr-FR" sz="1400" dirty="0">
              <a:latin typeface="+mn-lt"/>
              <a:cs typeface="Times New Roman" panose="02020603050405020304" pitchFamily="18" charset="0"/>
            </a:endParaRPr>
          </a:p>
          <a:p>
            <a:pPr marL="0" algn="just">
              <a:spcBef>
                <a:spcPct val="0"/>
              </a:spcBef>
              <a:buFontTx/>
              <a:buNone/>
            </a:pPr>
            <a:r>
              <a:rPr lang="fr-FR" altLang="fr-FR" sz="1400" dirty="0">
                <a:latin typeface="+mn-lt"/>
                <a:cs typeface="Times New Roman" panose="02020603050405020304" pitchFamily="18" charset="0"/>
              </a:rPr>
              <a:t>Sur le site internet du CIIE </a:t>
            </a:r>
            <a:r>
              <a:rPr lang="fr-FR" altLang="fr-FR" sz="1400" u="sng" dirty="0">
                <a:solidFill>
                  <a:srgbClr val="0000FF"/>
                </a:solidFill>
                <a:latin typeface="+mn-lt"/>
                <a:cs typeface="Times New Roman" panose="02020603050405020304" pitchFamily="18" charset="0"/>
                <a:hlinkClick r:id="rId6"/>
              </a:rPr>
              <a:t>www.strasbourg-europe.eu</a:t>
            </a:r>
            <a:r>
              <a:rPr lang="fr-FR" altLang="fr-FR" sz="1400" dirty="0">
                <a:latin typeface="+mn-lt"/>
                <a:cs typeface="Times New Roman" panose="02020603050405020304" pitchFamily="18" charset="0"/>
              </a:rPr>
              <a:t>  un accès est réservé aux membres du Club Europe. </a:t>
            </a:r>
          </a:p>
        </p:txBody>
      </p:sp>
      <p:pic>
        <p:nvPicPr>
          <p:cNvPr id="18" name="Image 17"/>
          <p:cNvPicPr>
            <a:picLocks noChangeAspect="1"/>
          </p:cNvPicPr>
          <p:nvPr/>
        </p:nvPicPr>
        <p:blipFill rotWithShape="1">
          <a:blip r:embed="rId7"/>
          <a:srcRect l="12954" t="11212" r="16022" b="5556"/>
          <a:stretch/>
        </p:blipFill>
        <p:spPr>
          <a:xfrm>
            <a:off x="6831052" y="1085264"/>
            <a:ext cx="4863743" cy="3206181"/>
          </a:xfrm>
          <a:prstGeom prst="rect">
            <a:avLst/>
          </a:prstGeom>
          <a:ln>
            <a:solidFill>
              <a:srgbClr val="0070C0"/>
            </a:solidFill>
          </a:ln>
        </p:spPr>
      </p:pic>
      <p:pic>
        <p:nvPicPr>
          <p:cNvPr id="19" name="Picture 2" descr="Nos Services de Portage Salarial | Port'Ability"/>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300" y="982100"/>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80A5D922-8B08-46B9-B90A-FFCBD5E379C6}"/>
              </a:ext>
            </a:extLst>
          </p:cNvPr>
          <p:cNvPicPr>
            <a:picLocks noChangeAspect="1"/>
          </p:cNvPicPr>
          <p:nvPr/>
        </p:nvPicPr>
        <p:blipFill>
          <a:blip r:embed="rId9"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33394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Centre d’Information sur les Institutions Européennes </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8" name="ZoneTexte 3"/>
          <p:cNvSpPr txBox="1">
            <a:spLocks noChangeArrowheads="1"/>
          </p:cNvSpPr>
          <p:nvPr/>
        </p:nvSpPr>
        <p:spPr bwMode="auto">
          <a:xfrm>
            <a:off x="8596313" y="3297735"/>
            <a:ext cx="26638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600" dirty="0">
                <a:latin typeface="Calibri" panose="020F0502020204030204" pitchFamily="34" charset="0"/>
              </a:rPr>
              <a:t>Une localisation dans le </a:t>
            </a:r>
            <a:r>
              <a:rPr lang="fr-FR" altLang="fr-FR" sz="1600" b="1" dirty="0">
                <a:latin typeface="Calibri" panose="020F0502020204030204" pitchFamily="34" charset="0"/>
              </a:rPr>
              <a:t>quartier européen </a:t>
            </a:r>
            <a:r>
              <a:rPr lang="fr-FR" altLang="fr-FR" sz="1600" dirty="0">
                <a:latin typeface="Calibri" panose="020F0502020204030204" pitchFamily="34" charset="0"/>
              </a:rPr>
              <a:t>de Strasbourg au sein du Lieu d’Europe depuis 2014</a:t>
            </a:r>
          </a:p>
        </p:txBody>
      </p:sp>
      <p:pic>
        <p:nvPicPr>
          <p:cNvPr id="14" name="Image 13"/>
          <p:cNvPicPr>
            <a:picLocks noChangeAspect="1"/>
          </p:cNvPicPr>
          <p:nvPr/>
        </p:nvPicPr>
        <p:blipFill rotWithShape="1">
          <a:blip r:embed="rId4">
            <a:extLst>
              <a:ext uri="{28A0092B-C50C-407E-A947-70E740481C1C}">
                <a14:useLocalDpi xmlns:a14="http://schemas.microsoft.com/office/drawing/2010/main" val="0"/>
              </a:ext>
            </a:extLst>
          </a:blip>
          <a:srcRect t="5169" b="14444"/>
          <a:stretch/>
        </p:blipFill>
        <p:spPr>
          <a:xfrm>
            <a:off x="110795" y="718096"/>
            <a:ext cx="7647900" cy="5031194"/>
          </a:xfrm>
          <a:prstGeom prst="rect">
            <a:avLst/>
          </a:prstGeom>
        </p:spPr>
      </p:pic>
      <p:pic>
        <p:nvPicPr>
          <p:cNvPr id="19" name="Picture 2" descr="Résultat de recherche d'images pour &quot;picto flèch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27817">
            <a:off x="6662270" y="1714578"/>
            <a:ext cx="2574002" cy="14478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label européen du patrimoin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545" y="4447402"/>
            <a:ext cx="1080000" cy="60766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5E828F8C-D89B-4241-B8AB-649C574C98A1}"/>
              </a:ext>
            </a:extLst>
          </p:cNvPr>
          <p:cNvPicPr>
            <a:picLocks noChangeAspect="1"/>
          </p:cNvPicPr>
          <p:nvPr/>
        </p:nvPicPr>
        <p:blipFill>
          <a:blip r:embed="rId7"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2050" name="Picture 2" descr="Photo de european quarter">
            <a:extLst>
              <a:ext uri="{FF2B5EF4-FFF2-40B4-BE49-F238E27FC236}">
                <a16:creationId xmlns:a16="http://schemas.microsoft.com/office/drawing/2014/main" id="{B9245204-3AF8-6E3B-20B9-3371A676D8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3599" y="790796"/>
            <a:ext cx="3658259" cy="22917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9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Le Lieu d’Europe</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21" name="ZoneTexte 4"/>
          <p:cNvSpPr txBox="1">
            <a:spLocks noChangeArrowheads="1"/>
          </p:cNvSpPr>
          <p:nvPr/>
        </p:nvSpPr>
        <p:spPr bwMode="auto">
          <a:xfrm>
            <a:off x="228599" y="904004"/>
            <a:ext cx="50895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b="1" dirty="0">
                <a:latin typeface="Calibri" panose="020F0502020204030204" pitchFamily="34" charset="0"/>
              </a:rPr>
              <a:t>Lieu d’éducation à la citoyenneté européenne</a:t>
            </a:r>
            <a:r>
              <a:rPr lang="fr-FR" altLang="fr-FR" sz="1600" dirty="0">
                <a:latin typeface="Calibri" panose="020F0502020204030204" pitchFamily="34" charset="0"/>
              </a:rPr>
              <a:t> géré par la Ville de Strasbourg et ouvert à tous, le Lieu d’Europe a pour vocation de faire connaître  l’Europe aux citoyens et de renforcer leur sentiment d’appartenance à une communauté de valeurs.</a:t>
            </a:r>
          </a:p>
          <a:p>
            <a:pPr>
              <a:spcBef>
                <a:spcPct val="0"/>
              </a:spcBef>
              <a:buFontTx/>
              <a:buNone/>
            </a:pPr>
            <a:endParaRPr lang="fr-FR" altLang="fr-FR" sz="1600" dirty="0">
              <a:latin typeface="Calibri" panose="020F0502020204030204" pitchFamily="34" charset="0"/>
            </a:endParaRPr>
          </a:p>
          <a:p>
            <a:pPr>
              <a:spcBef>
                <a:spcPct val="0"/>
              </a:spcBef>
              <a:buFontTx/>
              <a:buNone/>
            </a:pPr>
            <a:r>
              <a:rPr lang="fr-FR" altLang="fr-FR" sz="1600" b="1" dirty="0">
                <a:latin typeface="Calibri" panose="020F0502020204030204" pitchFamily="34" charset="0"/>
              </a:rPr>
              <a:t>Une exposition permanente :</a:t>
            </a:r>
          </a:p>
          <a:p>
            <a:pPr>
              <a:spcBef>
                <a:spcPct val="0"/>
              </a:spcBef>
              <a:buFontTx/>
              <a:buNone/>
            </a:pPr>
            <a:r>
              <a:rPr lang="fr-FR" altLang="fr-FR" sz="1600" dirty="0">
                <a:latin typeface="Calibri" panose="020F0502020204030204" pitchFamily="34" charset="0"/>
              </a:rPr>
              <a:t>Cette exposition raconte une histoire, ou plutôt des histoires : celle de </a:t>
            </a:r>
            <a:r>
              <a:rPr lang="fr-FR" altLang="fr-FR" sz="1600" b="1" dirty="0">
                <a:latin typeface="Calibri" panose="020F0502020204030204" pitchFamily="34" charset="0"/>
              </a:rPr>
              <a:t>l’Europe</a:t>
            </a:r>
            <a:r>
              <a:rPr lang="fr-FR" altLang="fr-FR" sz="1600" dirty="0">
                <a:latin typeface="Calibri" panose="020F0502020204030204" pitchFamily="34" charset="0"/>
              </a:rPr>
              <a:t> bien sûr, celle </a:t>
            </a:r>
            <a:r>
              <a:rPr lang="fr-FR" altLang="fr-FR" sz="1600" b="1" dirty="0">
                <a:latin typeface="Calibri" panose="020F0502020204030204" pitchFamily="34" charset="0"/>
              </a:rPr>
              <a:t>de Strasbourg </a:t>
            </a:r>
            <a:r>
              <a:rPr lang="fr-FR" altLang="fr-FR" sz="1600" dirty="0">
                <a:latin typeface="Calibri" panose="020F0502020204030204" pitchFamily="34" charset="0"/>
              </a:rPr>
              <a:t>également, étroitement liée, et celle des nombreuses personnalités qui ont œuvré pour l’édification de ce destin commun.</a:t>
            </a:r>
          </a:p>
        </p:txBody>
      </p:sp>
      <p:sp>
        <p:nvSpPr>
          <p:cNvPr id="23" name="ZoneTexte 1"/>
          <p:cNvSpPr txBox="1">
            <a:spLocks noChangeArrowheads="1"/>
          </p:cNvSpPr>
          <p:nvPr/>
        </p:nvSpPr>
        <p:spPr bwMode="auto">
          <a:xfrm>
            <a:off x="228599" y="4215884"/>
            <a:ext cx="4897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dirty="0">
                <a:latin typeface="Calibri" panose="020F0502020204030204" pitchFamily="34" charset="0"/>
              </a:rPr>
              <a:t>&gt; Ouvert </a:t>
            </a:r>
            <a:r>
              <a:rPr lang="fr-FR" altLang="fr-FR" sz="1600" b="1" dirty="0">
                <a:latin typeface="Calibri" panose="020F0502020204030204" pitchFamily="34" charset="0"/>
              </a:rPr>
              <a:t>du mardi au dimanche de 10h à18h</a:t>
            </a:r>
          </a:p>
        </p:txBody>
      </p:sp>
      <p:sp>
        <p:nvSpPr>
          <p:cNvPr id="2" name="ZoneTexte 1"/>
          <p:cNvSpPr txBox="1"/>
          <p:nvPr/>
        </p:nvSpPr>
        <p:spPr>
          <a:xfrm>
            <a:off x="10016241" y="5574660"/>
            <a:ext cx="1732736" cy="276999"/>
          </a:xfrm>
          <a:prstGeom prst="rect">
            <a:avLst/>
          </a:prstGeom>
          <a:noFill/>
        </p:spPr>
        <p:txBody>
          <a:bodyPr wrap="square" rtlCol="0">
            <a:spAutoFit/>
          </a:bodyPr>
          <a:lstStyle/>
          <a:p>
            <a:r>
              <a:rPr lang="fr-FR" sz="1200" i="1" dirty="0">
                <a:solidFill>
                  <a:srgbClr val="869DC8"/>
                </a:solidFill>
              </a:rPr>
              <a:t>Lieu d’Europe en détails</a:t>
            </a:r>
          </a:p>
        </p:txBody>
      </p:sp>
      <p:pic>
        <p:nvPicPr>
          <p:cNvPr id="16" name="Image 15">
            <a:extLst>
              <a:ext uri="{FF2B5EF4-FFF2-40B4-BE49-F238E27FC236}">
                <a16:creationId xmlns:a16="http://schemas.microsoft.com/office/drawing/2014/main" id="{82C64CA1-132E-4D04-838D-8A37CC21CFC5}"/>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25FAA8B8-4A9A-EB0F-904A-32E1F9C5A090}"/>
                  </a:ext>
                </a:extLst>
              </p:cNvPr>
              <p:cNvGraphicFramePr>
                <a:graphicFrameLocks noChangeAspect="1"/>
              </p:cNvGraphicFramePr>
              <p:nvPr>
                <p:extLst>
                  <p:ext uri="{D42A27DB-BD31-4B8C-83A1-F6EECF244321}">
                    <p14:modId xmlns:p14="http://schemas.microsoft.com/office/powerpoint/2010/main" val="3446162075"/>
                  </p:ext>
                </p:extLst>
              </p:nvPr>
            </p:nvGraphicFramePr>
            <p:xfrm>
              <a:off x="9743715" y="4325201"/>
              <a:ext cx="2277788" cy="1281256"/>
            </p:xfrm>
            <a:graphic>
              <a:graphicData uri="http://schemas.microsoft.com/office/powerpoint/2016/slidezoom">
                <pslz:sldZm>
                  <pslz:sldZmObj sldId="317" cId="4208857958">
                    <pslz:zmPr id="{69926F52-3D7C-40B1-8FB6-B59BB7C6F2BB}" returnToParent="0" transitionDur="1000">
                      <p166:blipFill xmlns:p166="http://schemas.microsoft.com/office/powerpoint/2016/6/main">
                        <a:blip r:embed="rId5"/>
                        <a:stretch>
                          <a:fillRect/>
                        </a:stretch>
                      </p166:blipFill>
                      <p166:spPr xmlns:p166="http://schemas.microsoft.com/office/powerpoint/2016/6/main">
                        <a:xfrm>
                          <a:off x="0" y="0"/>
                          <a:ext cx="2277788" cy="1281256"/>
                        </a:xfrm>
                        <a:prstGeom prst="rect">
                          <a:avLst/>
                        </a:prstGeom>
                        <a:ln w="57150">
                          <a:solidFill>
                            <a:prstClr val="ltGray"/>
                          </a:solidFill>
                        </a:ln>
                      </p166:spPr>
                    </pslz:zmPr>
                  </pslz:sldZmObj>
                </pslz:sldZm>
              </a:graphicData>
            </a:graphic>
          </p:graphicFrame>
        </mc:Choice>
        <mc:Fallback xmlns="">
          <p:pic>
            <p:nvPicPr>
              <p:cNvPr id="7" name="Zoom de diapositive 6">
                <a:hlinkClick r:id="rId10" action="ppaction://hlinksldjump"/>
                <a:extLst>
                  <a:ext uri="{FF2B5EF4-FFF2-40B4-BE49-F238E27FC236}">
                    <a16:creationId xmlns:a16="http://schemas.microsoft.com/office/drawing/2014/main" id="{25FAA8B8-4A9A-EB0F-904A-32E1F9C5A090}"/>
                  </a:ext>
                </a:extLst>
              </p:cNvPr>
              <p:cNvPicPr>
                <a:picLocks noGrp="1" noRot="1" noChangeAspect="1" noMove="1" noResize="1" noEditPoints="1" noAdjustHandles="1" noChangeArrowheads="1" noChangeShapeType="1"/>
              </p:cNvPicPr>
              <p:nvPr/>
            </p:nvPicPr>
            <p:blipFill>
              <a:blip r:embed="rId11"/>
              <a:stretch>
                <a:fillRect/>
              </a:stretch>
            </p:blipFill>
            <p:spPr>
              <a:xfrm>
                <a:off x="9743715" y="4325201"/>
                <a:ext cx="2277788" cy="1281256"/>
              </a:xfrm>
              <a:prstGeom prst="rect">
                <a:avLst/>
              </a:prstGeom>
              <a:ln w="57150">
                <a:solidFill>
                  <a:prstClr val="ltGray"/>
                </a:solidFill>
              </a:ln>
            </p:spPr>
          </p:pic>
        </mc:Fallback>
      </mc:AlternateContent>
      <p:pic>
        <p:nvPicPr>
          <p:cNvPr id="26" name="Image 3">
            <a:hlinkClick r:id="rId10" action="ppaction://hlinksldjump"/>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303564" y="4637216"/>
            <a:ext cx="3825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4D7C037-51AF-7B79-973E-467BAC7E17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8283" y="745764"/>
            <a:ext cx="4610863" cy="34427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231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Nos activités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9" name="Picture 6" descr="Résultat de recherche d'images pour &quot;picto médiathèque&quot;">
            <a:hlinkClick r:id="rId4"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3305" y="1264018"/>
            <a:ext cx="107607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ésultat de recherche d'images pour &quot;picto exposition&quot;">
            <a:hlinkClick r:id="rId6" action="ppaction://hlinksldjump"/>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63569" y="1211031"/>
            <a:ext cx="14950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ésultat de recherche d'images pour &quot;picto intervenant&quot;">
            <a:hlinkClick r:id="rId8" action="ppaction://hlinksldjump"/>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76375" y="1247323"/>
            <a:ext cx="132786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associée">
            <a:hlinkClick r:id="rId10" action="ppaction://hlinksldjump"/>
          </p:cNvPr>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b="9021"/>
          <a:stretch/>
        </p:blipFill>
        <p:spPr bwMode="auto">
          <a:xfrm>
            <a:off x="9409092" y="124732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Afficher l'image d'origine"/>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22552" y="1884055"/>
            <a:ext cx="564979" cy="3637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onférence interactive - impro2 - Organisme de formation par l ...">
            <a:hlinkClick r:id="rId13" action="ppaction://hlinksldjump"/>
          </p:cNvPr>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7641" y="349618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Votre Radio - Radio Stolliahc : La Radio du Sénonais, Actualités ...">
            <a:hlinkClick r:id="rId15" action="ppaction://hlinksldjump"/>
          </p:cNvPr>
          <p:cNvPicPr>
            <a:picLocks noChangeAspect="1" noChangeArrowheads="1"/>
          </p:cNvPicPr>
          <p:nvPr/>
        </p:nvPicPr>
        <p:blipFill rotWithShape="1">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l="27500" r="28234"/>
          <a:stretch/>
        </p:blipFill>
        <p:spPr bwMode="auto">
          <a:xfrm>
            <a:off x="3557487" y="3511677"/>
            <a:ext cx="82777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icto-France">
            <a:hlinkClick r:id="rId17" action="ppaction://hlinksldjump"/>
          </p:cNvPr>
          <p:cNvPicPr>
            <a:picLocks noChangeAspect="1" noChangeArrowheads="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8157" y="3602724"/>
            <a:ext cx="107608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ormez une communauté sur internet grâce aux réseaux sociaux">
            <a:hlinkClick r:id="rId19" action="ppaction://hlinksldjump"/>
          </p:cNvPr>
          <p:cNvPicPr>
            <a:picLocks noChangeAspect="1" noChangeArrowheads="1"/>
          </p:cNvPicPr>
          <p:nvPr/>
        </p:nvPicPr>
        <p:blipFill>
          <a:blip r:embed="rId2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88001" y="349618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50718" y="2473036"/>
            <a:ext cx="1735282" cy="646331"/>
          </a:xfrm>
          <a:prstGeom prst="rect">
            <a:avLst/>
          </a:prstGeom>
          <a:noFill/>
        </p:spPr>
        <p:txBody>
          <a:bodyPr wrap="square" rtlCol="0">
            <a:spAutoFit/>
          </a:bodyPr>
          <a:lstStyle/>
          <a:p>
            <a:pPr algn="ctr"/>
            <a:r>
              <a:rPr lang="fr-FR" cap="small" dirty="0">
                <a:solidFill>
                  <a:srgbClr val="869DC8"/>
                </a:solidFill>
              </a:rPr>
              <a:t>Centre de documentation</a:t>
            </a:r>
          </a:p>
        </p:txBody>
      </p:sp>
      <p:sp>
        <p:nvSpPr>
          <p:cNvPr id="39" name="ZoneTexte 38"/>
          <p:cNvSpPr txBox="1"/>
          <p:nvPr/>
        </p:nvSpPr>
        <p:spPr>
          <a:xfrm>
            <a:off x="2795155" y="2532022"/>
            <a:ext cx="2306781" cy="646331"/>
          </a:xfrm>
          <a:prstGeom prst="rect">
            <a:avLst/>
          </a:prstGeom>
          <a:noFill/>
        </p:spPr>
        <p:txBody>
          <a:bodyPr wrap="square" rtlCol="0">
            <a:spAutoFit/>
          </a:bodyPr>
          <a:lstStyle/>
          <a:p>
            <a:pPr algn="ctr"/>
            <a:r>
              <a:rPr lang="fr-FR" cap="small" dirty="0">
                <a:solidFill>
                  <a:srgbClr val="869DC8"/>
                </a:solidFill>
              </a:rPr>
              <a:t>Expositions &amp; création d’outils pédagogiques</a:t>
            </a:r>
          </a:p>
        </p:txBody>
      </p:sp>
      <p:sp>
        <p:nvSpPr>
          <p:cNvPr id="40" name="ZoneTexte 39"/>
          <p:cNvSpPr txBox="1"/>
          <p:nvPr/>
        </p:nvSpPr>
        <p:spPr>
          <a:xfrm>
            <a:off x="6031787" y="2558982"/>
            <a:ext cx="1735282" cy="369332"/>
          </a:xfrm>
          <a:prstGeom prst="rect">
            <a:avLst/>
          </a:prstGeom>
          <a:noFill/>
        </p:spPr>
        <p:txBody>
          <a:bodyPr wrap="square" rtlCol="0">
            <a:spAutoFit/>
          </a:bodyPr>
          <a:lstStyle/>
          <a:p>
            <a:pPr algn="ctr"/>
            <a:r>
              <a:rPr lang="fr-FR" cap="small" dirty="0">
                <a:solidFill>
                  <a:srgbClr val="869DC8"/>
                </a:solidFill>
              </a:rPr>
              <a:t>Club Europe</a:t>
            </a:r>
          </a:p>
        </p:txBody>
      </p:sp>
      <p:sp>
        <p:nvSpPr>
          <p:cNvPr id="41" name="ZoneTexte 40"/>
          <p:cNvSpPr txBox="1"/>
          <p:nvPr/>
        </p:nvSpPr>
        <p:spPr>
          <a:xfrm>
            <a:off x="9081451" y="2453110"/>
            <a:ext cx="1735282" cy="646331"/>
          </a:xfrm>
          <a:prstGeom prst="rect">
            <a:avLst/>
          </a:prstGeom>
          <a:noFill/>
        </p:spPr>
        <p:txBody>
          <a:bodyPr wrap="square" rtlCol="0">
            <a:spAutoFit/>
          </a:bodyPr>
          <a:lstStyle/>
          <a:p>
            <a:pPr algn="ctr"/>
            <a:r>
              <a:rPr lang="fr-FR" cap="small" dirty="0">
                <a:solidFill>
                  <a:srgbClr val="869DC8"/>
                </a:solidFill>
              </a:rPr>
              <a:t>Animations pédagogiques</a:t>
            </a:r>
          </a:p>
        </p:txBody>
      </p:sp>
      <p:sp>
        <p:nvSpPr>
          <p:cNvPr id="42" name="ZoneTexte 41"/>
          <p:cNvSpPr txBox="1"/>
          <p:nvPr/>
        </p:nvSpPr>
        <p:spPr>
          <a:xfrm>
            <a:off x="550718" y="4832008"/>
            <a:ext cx="1735282" cy="646331"/>
          </a:xfrm>
          <a:prstGeom prst="rect">
            <a:avLst/>
          </a:prstGeom>
          <a:noFill/>
        </p:spPr>
        <p:txBody>
          <a:bodyPr wrap="square" rtlCol="0">
            <a:spAutoFit/>
          </a:bodyPr>
          <a:lstStyle/>
          <a:p>
            <a:pPr algn="ctr"/>
            <a:r>
              <a:rPr lang="fr-FR" cap="small" dirty="0">
                <a:solidFill>
                  <a:srgbClr val="869DC8"/>
                </a:solidFill>
              </a:rPr>
              <a:t>Conférences grand public</a:t>
            </a:r>
          </a:p>
        </p:txBody>
      </p:sp>
      <p:sp>
        <p:nvSpPr>
          <p:cNvPr id="43" name="ZoneTexte 42"/>
          <p:cNvSpPr txBox="1"/>
          <p:nvPr/>
        </p:nvSpPr>
        <p:spPr>
          <a:xfrm>
            <a:off x="3103734" y="4717464"/>
            <a:ext cx="1811166" cy="646331"/>
          </a:xfrm>
          <a:prstGeom prst="rect">
            <a:avLst/>
          </a:prstGeom>
          <a:noFill/>
        </p:spPr>
        <p:txBody>
          <a:bodyPr wrap="square" rtlCol="0">
            <a:spAutoFit/>
          </a:bodyPr>
          <a:lstStyle/>
          <a:p>
            <a:pPr algn="ctr"/>
            <a:r>
              <a:rPr lang="fr-FR" cap="small" dirty="0">
                <a:solidFill>
                  <a:srgbClr val="869DC8"/>
                </a:solidFill>
              </a:rPr>
              <a:t>Emissions de radio &amp; télévision</a:t>
            </a:r>
          </a:p>
        </p:txBody>
      </p:sp>
      <p:sp>
        <p:nvSpPr>
          <p:cNvPr id="44" name="ZoneTexte 43"/>
          <p:cNvSpPr txBox="1"/>
          <p:nvPr/>
        </p:nvSpPr>
        <p:spPr>
          <a:xfrm>
            <a:off x="6198559" y="4682724"/>
            <a:ext cx="1735282" cy="646331"/>
          </a:xfrm>
          <a:prstGeom prst="rect">
            <a:avLst/>
          </a:prstGeom>
          <a:noFill/>
        </p:spPr>
        <p:txBody>
          <a:bodyPr wrap="square" rtlCol="0">
            <a:spAutoFit/>
          </a:bodyPr>
          <a:lstStyle/>
          <a:p>
            <a:pPr algn="ctr"/>
            <a:r>
              <a:rPr lang="fr-FR" cap="small" dirty="0">
                <a:solidFill>
                  <a:srgbClr val="869DC8"/>
                </a:solidFill>
              </a:rPr>
              <a:t>Stands d’information</a:t>
            </a:r>
          </a:p>
        </p:txBody>
      </p:sp>
      <p:sp>
        <p:nvSpPr>
          <p:cNvPr id="45" name="ZoneTexte 44"/>
          <p:cNvSpPr txBox="1"/>
          <p:nvPr/>
        </p:nvSpPr>
        <p:spPr>
          <a:xfrm>
            <a:off x="9260360" y="4600142"/>
            <a:ext cx="1735282" cy="646331"/>
          </a:xfrm>
          <a:prstGeom prst="rect">
            <a:avLst/>
          </a:prstGeom>
          <a:noFill/>
        </p:spPr>
        <p:txBody>
          <a:bodyPr wrap="square" rtlCol="0">
            <a:spAutoFit/>
          </a:bodyPr>
          <a:lstStyle/>
          <a:p>
            <a:pPr algn="ctr"/>
            <a:r>
              <a:rPr lang="fr-FR" cap="small" dirty="0">
                <a:solidFill>
                  <a:srgbClr val="869DC8"/>
                </a:solidFill>
              </a:rPr>
              <a:t>Site internet &amp; réseaux sociaux</a:t>
            </a:r>
          </a:p>
        </p:txBody>
      </p:sp>
      <p:pic>
        <p:nvPicPr>
          <p:cNvPr id="26" name="Image 25">
            <a:extLst>
              <a:ext uri="{FF2B5EF4-FFF2-40B4-BE49-F238E27FC236}">
                <a16:creationId xmlns:a16="http://schemas.microsoft.com/office/drawing/2014/main" id="{800A9380-1516-4FE8-898B-BE69A7FDDC6F}"/>
              </a:ext>
            </a:extLst>
          </p:cNvPr>
          <p:cNvPicPr>
            <a:picLocks noChangeAspect="1"/>
          </p:cNvPicPr>
          <p:nvPr/>
        </p:nvPicPr>
        <p:blipFill>
          <a:blip r:embed="rId21"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spTree>
    <p:custDataLst>
      <p:tags r:id="rId1"/>
    </p:custDataLst>
    <p:extLst>
      <p:ext uri="{BB962C8B-B14F-4D97-AF65-F5344CB8AC3E}">
        <p14:creationId xmlns:p14="http://schemas.microsoft.com/office/powerpoint/2010/main" val="180881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Le centre de ressources et de documentation</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6" name="Text Box 5"/>
          <p:cNvSpPr txBox="1">
            <a:spLocks noChangeArrowheads="1"/>
          </p:cNvSpPr>
          <p:nvPr/>
        </p:nvSpPr>
        <p:spPr bwMode="auto">
          <a:xfrm>
            <a:off x="1508760" y="1057084"/>
            <a:ext cx="47663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fr-FR" altLang="fr-FR" sz="1600" dirty="0">
                <a:latin typeface="Calibri" panose="020F0502020204030204" pitchFamily="34" charset="0"/>
              </a:rPr>
              <a:t>Situé au premier étage du Lieu d’Europe, le Centre de ressources du CIIE vous accueille du : </a:t>
            </a:r>
            <a:r>
              <a:rPr lang="fr-FR" altLang="fr-FR" sz="1600" b="1" dirty="0">
                <a:latin typeface="Calibri" panose="020F0502020204030204" pitchFamily="34" charset="0"/>
              </a:rPr>
              <a:t>mardi au vendredi de 10h à 18h </a:t>
            </a:r>
            <a:r>
              <a:rPr lang="fr-FR" altLang="fr-FR" sz="1600" dirty="0">
                <a:latin typeface="Calibri" panose="020F0502020204030204" pitchFamily="34" charset="0"/>
              </a:rPr>
              <a:t>et le </a:t>
            </a:r>
            <a:r>
              <a:rPr lang="fr-FR" altLang="fr-FR" sz="1600" b="1" dirty="0">
                <a:latin typeface="Calibri" panose="020F0502020204030204" pitchFamily="34" charset="0"/>
              </a:rPr>
              <a:t>lundi sur rendez-vous.</a:t>
            </a:r>
          </a:p>
          <a:p>
            <a:pPr eaLnBrk="1" hangingPunct="1">
              <a:spcBef>
                <a:spcPct val="50000"/>
              </a:spcBef>
              <a:buFontTx/>
              <a:buNone/>
            </a:pPr>
            <a:endParaRPr lang="fr-FR" altLang="fr-FR" sz="1600" dirty="0">
              <a:latin typeface="Calibri" panose="020F0502020204030204" pitchFamily="34" charset="0"/>
            </a:endParaRPr>
          </a:p>
        </p:txBody>
      </p:sp>
      <p:pic>
        <p:nvPicPr>
          <p:cNvPr id="19" name="Picture 2" descr="https://www.strasbourg-europe.eu/images/2019/09/centre-ressourc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307" y="852177"/>
            <a:ext cx="5441012" cy="317121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4"/>
          <p:cNvSpPr txBox="1">
            <a:spLocks noChangeArrowheads="1"/>
          </p:cNvSpPr>
          <p:nvPr/>
        </p:nvSpPr>
        <p:spPr bwMode="auto">
          <a:xfrm>
            <a:off x="411614" y="2068952"/>
            <a:ext cx="572629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50000"/>
              </a:spcBef>
              <a:defRPr/>
            </a:pPr>
            <a:r>
              <a:rPr lang="fr-FR" altLang="fr-FR" sz="1600" b="1" dirty="0">
                <a:latin typeface="Calibri" panose="020F0502020204030204" pitchFamily="34" charset="0"/>
              </a:rPr>
              <a:t>Des fiches d’information </a:t>
            </a:r>
            <a:r>
              <a:rPr lang="fr-FR" altLang="fr-FR" sz="1600" dirty="0">
                <a:latin typeface="Calibri" panose="020F0502020204030204" pitchFamily="34" charset="0"/>
              </a:rPr>
              <a:t>synthétiques </a:t>
            </a:r>
          </a:p>
          <a:p>
            <a:pPr marL="171450" indent="-171450">
              <a:spcBef>
                <a:spcPct val="0"/>
              </a:spcBef>
              <a:defRPr/>
            </a:pPr>
            <a:endParaRPr lang="fr-FR" altLang="fr-FR" sz="900" b="1" dirty="0">
              <a:latin typeface="Calibri" panose="020F0502020204030204" pitchFamily="34" charset="0"/>
            </a:endParaRPr>
          </a:p>
          <a:p>
            <a:pPr marL="285750" indent="-285750">
              <a:spcBef>
                <a:spcPct val="0"/>
              </a:spcBef>
              <a:defRPr/>
            </a:pPr>
            <a:r>
              <a:rPr lang="fr-FR" altLang="fr-FR" sz="1600" b="1" dirty="0">
                <a:latin typeface="Calibri" panose="020F0502020204030204" pitchFamily="34" charset="0"/>
              </a:rPr>
              <a:t>Des brochures </a:t>
            </a:r>
            <a:r>
              <a:rPr lang="fr-FR" altLang="fr-FR" sz="1600" dirty="0">
                <a:latin typeface="Calibri" panose="020F0502020204030204" pitchFamily="34" charset="0"/>
              </a:rPr>
              <a:t>grand public </a:t>
            </a:r>
          </a:p>
          <a:p>
            <a:pPr marL="171450" indent="-171450">
              <a:spcBef>
                <a:spcPct val="0"/>
              </a:spcBef>
              <a:defRPr/>
            </a:pPr>
            <a:endParaRPr lang="fr-FR" altLang="fr-FR" sz="900" dirty="0">
              <a:latin typeface="Calibri" panose="020F0502020204030204" pitchFamily="34" charset="0"/>
            </a:endParaRPr>
          </a:p>
          <a:p>
            <a:pPr marL="285750" indent="-285750">
              <a:spcBef>
                <a:spcPct val="0"/>
              </a:spcBef>
              <a:defRPr/>
            </a:pPr>
            <a:r>
              <a:rPr lang="fr-FR" altLang="fr-FR" sz="1600" dirty="0">
                <a:latin typeface="Calibri" panose="020F0502020204030204" pitchFamily="34" charset="0"/>
              </a:rPr>
              <a:t>Des</a:t>
            </a:r>
            <a:r>
              <a:rPr lang="fr-FR" altLang="fr-FR" sz="1600" b="1" dirty="0">
                <a:latin typeface="Calibri" panose="020F0502020204030204" pitchFamily="34" charset="0"/>
              </a:rPr>
              <a:t> ouvrages </a:t>
            </a:r>
            <a:r>
              <a:rPr lang="fr-FR" altLang="fr-FR" sz="1600" dirty="0">
                <a:latin typeface="Calibri" panose="020F0502020204030204" pitchFamily="34" charset="0"/>
              </a:rPr>
              <a:t>et publications</a:t>
            </a:r>
          </a:p>
          <a:p>
            <a:pPr marL="171450" indent="-171450">
              <a:spcBef>
                <a:spcPct val="0"/>
              </a:spcBef>
              <a:defRPr/>
            </a:pPr>
            <a:endParaRPr lang="fr-FR" altLang="fr-FR" sz="900" b="1" dirty="0">
              <a:latin typeface="Calibri" panose="020F0502020204030204" pitchFamily="34" charset="0"/>
            </a:endParaRPr>
          </a:p>
          <a:p>
            <a:pPr marL="285750" indent="-285750">
              <a:spcBef>
                <a:spcPct val="0"/>
              </a:spcBef>
              <a:defRPr/>
            </a:pPr>
            <a:r>
              <a:rPr lang="fr-FR" altLang="fr-FR" sz="1600" b="1" dirty="0">
                <a:latin typeface="Calibri" panose="020F0502020204030204" pitchFamily="34" charset="0"/>
              </a:rPr>
              <a:t>Une revue de presse thématique</a:t>
            </a:r>
          </a:p>
          <a:p>
            <a:pPr marL="171450" indent="-171450">
              <a:spcBef>
                <a:spcPct val="0"/>
              </a:spcBef>
              <a:defRPr/>
            </a:pPr>
            <a:endParaRPr lang="fr-FR" altLang="fr-FR" sz="900" dirty="0">
              <a:latin typeface="Calibri" panose="020F0502020204030204" pitchFamily="34" charset="0"/>
            </a:endParaRPr>
          </a:p>
          <a:p>
            <a:pPr marL="285750" indent="-285750">
              <a:spcBef>
                <a:spcPct val="0"/>
              </a:spcBef>
              <a:defRPr/>
            </a:pPr>
            <a:r>
              <a:rPr lang="fr-FR" altLang="fr-FR" sz="1600" dirty="0">
                <a:latin typeface="Calibri" panose="020F0502020204030204" pitchFamily="34" charset="0"/>
              </a:rPr>
              <a:t>Les </a:t>
            </a:r>
            <a:r>
              <a:rPr lang="fr-FR" altLang="fr-FR" sz="1600" b="1" dirty="0">
                <a:latin typeface="Calibri" panose="020F0502020204030204" pitchFamily="34" charset="0"/>
              </a:rPr>
              <a:t>Journaux Officiels </a:t>
            </a:r>
            <a:r>
              <a:rPr lang="fr-FR" altLang="fr-FR" sz="1600" dirty="0">
                <a:latin typeface="Calibri" panose="020F0502020204030204" pitchFamily="34" charset="0"/>
              </a:rPr>
              <a:t>de l’Union européenne</a:t>
            </a:r>
            <a:br>
              <a:rPr lang="fr-FR" altLang="fr-FR" sz="1600" dirty="0">
                <a:latin typeface="Calibri" panose="020F0502020204030204" pitchFamily="34" charset="0"/>
              </a:rPr>
            </a:br>
            <a:endParaRPr lang="fr-FR" altLang="fr-FR" sz="900" dirty="0">
              <a:latin typeface="Calibri" panose="020F0502020204030204" pitchFamily="34" charset="0"/>
            </a:endParaRPr>
          </a:p>
          <a:p>
            <a:pPr marL="285750" indent="-285750">
              <a:spcBef>
                <a:spcPct val="0"/>
              </a:spcBef>
              <a:defRPr/>
            </a:pPr>
            <a:r>
              <a:rPr lang="fr-FR" altLang="fr-FR" sz="1600" dirty="0">
                <a:latin typeface="Calibri" panose="020F0502020204030204" pitchFamily="34" charset="0"/>
              </a:rPr>
              <a:t>Des </a:t>
            </a:r>
            <a:r>
              <a:rPr lang="fr-FR" altLang="fr-FR" sz="1600" b="1" dirty="0">
                <a:latin typeface="Calibri" panose="020F0502020204030204" pitchFamily="34" charset="0"/>
              </a:rPr>
              <a:t>documents audiovisuels</a:t>
            </a:r>
            <a:r>
              <a:rPr lang="fr-FR" altLang="fr-FR" sz="1600" dirty="0">
                <a:latin typeface="Calibri" panose="020F0502020204030204" pitchFamily="34" charset="0"/>
              </a:rPr>
              <a:t> sur l’actualité européenne</a:t>
            </a:r>
            <a:br>
              <a:rPr lang="fr-FR" altLang="fr-FR" sz="1600" dirty="0">
                <a:latin typeface="Calibri" panose="020F0502020204030204" pitchFamily="34" charset="0"/>
              </a:rPr>
            </a:br>
            <a:endParaRPr lang="fr-FR" altLang="fr-FR" sz="900" dirty="0">
              <a:latin typeface="Calibri" panose="020F0502020204030204" pitchFamily="34" charset="0"/>
            </a:endParaRPr>
          </a:p>
          <a:p>
            <a:pPr marL="285750" indent="-285750">
              <a:spcBef>
                <a:spcPct val="0"/>
              </a:spcBef>
              <a:defRPr/>
            </a:pPr>
            <a:r>
              <a:rPr lang="fr-FR" altLang="fr-FR" sz="1600" dirty="0">
                <a:latin typeface="Calibri" panose="020F0502020204030204" pitchFamily="34" charset="0"/>
              </a:rPr>
              <a:t>Une </a:t>
            </a:r>
            <a:r>
              <a:rPr lang="fr-FR" altLang="fr-FR" sz="1600" b="1" dirty="0">
                <a:latin typeface="Calibri" panose="020F0502020204030204" pitchFamily="34" charset="0"/>
              </a:rPr>
              <a:t>documentaliste</a:t>
            </a:r>
            <a:r>
              <a:rPr lang="fr-FR" altLang="fr-FR" sz="1600" dirty="0">
                <a:latin typeface="Calibri" panose="020F0502020204030204" pitchFamily="34" charset="0"/>
              </a:rPr>
              <a:t> qui répond à vos questions</a:t>
            </a:r>
          </a:p>
        </p:txBody>
      </p:sp>
      <p:pic>
        <p:nvPicPr>
          <p:cNvPr id="2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41" y="4836248"/>
            <a:ext cx="749910" cy="7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1323826" y="4932717"/>
            <a:ext cx="3898991" cy="584775"/>
          </a:xfrm>
          <a:prstGeom prst="rect">
            <a:avLst/>
          </a:prstGeom>
          <a:solidFill>
            <a:srgbClr val="FDC00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fr-FR" sz="1600" dirty="0">
                <a:latin typeface="Calibri" panose="020F0502020204030204" pitchFamily="34" charset="0"/>
              </a:rPr>
              <a:t>En 2024 :</a:t>
            </a:r>
          </a:p>
          <a:p>
            <a:pPr>
              <a:defRPr/>
            </a:pPr>
            <a:r>
              <a:rPr lang="fr-FR" sz="1600" b="1" dirty="0">
                <a:latin typeface="Calibri" panose="020F0502020204030204" pitchFamily="34" charset="0"/>
              </a:rPr>
              <a:t>2946 </a:t>
            </a:r>
            <a:r>
              <a:rPr lang="fr-FR" sz="1600" dirty="0">
                <a:latin typeface="Calibri" panose="020F0502020204030204" pitchFamily="34" charset="0"/>
              </a:rPr>
              <a:t>visiteurs et 4</a:t>
            </a:r>
            <a:r>
              <a:rPr lang="fr-FR" sz="1600" b="1" dirty="0">
                <a:latin typeface="Calibri" panose="020F0502020204030204" pitchFamily="34" charset="0"/>
              </a:rPr>
              <a:t>82 </a:t>
            </a:r>
            <a:r>
              <a:rPr lang="fr-FR" sz="1600" dirty="0">
                <a:latin typeface="Calibri" panose="020F0502020204030204" pitchFamily="34" charset="0"/>
              </a:rPr>
              <a:t>demandes par courrier</a:t>
            </a:r>
          </a:p>
        </p:txBody>
      </p:sp>
      <p:pic>
        <p:nvPicPr>
          <p:cNvPr id="6150" name="Picture 6" descr="Résultat de recherche d'images pour &quot;picto médiathèque&quot;"/>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641" y="937257"/>
            <a:ext cx="1080000" cy="108394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054685" y="5370386"/>
            <a:ext cx="1846877" cy="276999"/>
          </a:xfrm>
          <a:prstGeom prst="rect">
            <a:avLst/>
          </a:prstGeom>
          <a:noFill/>
        </p:spPr>
        <p:txBody>
          <a:bodyPr wrap="square" rtlCol="0">
            <a:spAutoFit/>
          </a:bodyPr>
          <a:lstStyle/>
          <a:p>
            <a:r>
              <a:rPr lang="fr-FR" sz="1200" i="1" dirty="0">
                <a:solidFill>
                  <a:srgbClr val="869DC8"/>
                </a:solidFill>
              </a:rPr>
              <a:t>Statistiques détaillées</a:t>
            </a:r>
          </a:p>
        </p:txBody>
      </p:sp>
      <p:pic>
        <p:nvPicPr>
          <p:cNvPr id="20" name="Image 19">
            <a:extLst>
              <a:ext uri="{FF2B5EF4-FFF2-40B4-BE49-F238E27FC236}">
                <a16:creationId xmlns:a16="http://schemas.microsoft.com/office/drawing/2014/main" id="{7036B6DD-283B-41DF-BD60-8A2EA3A73876}"/>
              </a:ext>
            </a:extLst>
          </p:cNvPr>
          <p:cNvPicPr>
            <a:picLocks noChangeAspect="1"/>
          </p:cNvPicPr>
          <p:nvPr/>
        </p:nvPicPr>
        <p:blipFill>
          <a:blip r:embed="rId7"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mc:AlternateContent xmlns:mc="http://schemas.openxmlformats.org/markup-compatibility/2006">
        <mc:Choice xmlns:pslz="http://schemas.microsoft.com/office/powerpoint/2016/slidezoom" Requires="pslz">
          <p:graphicFrame>
            <p:nvGraphicFramePr>
              <p:cNvPr id="5" name="Zoom de diapositive 4">
                <a:extLst>
                  <a:ext uri="{FF2B5EF4-FFF2-40B4-BE49-F238E27FC236}">
                    <a16:creationId xmlns:a16="http://schemas.microsoft.com/office/drawing/2014/main" id="{1CDB9ED8-68C8-6D97-7990-D0D70C581128}"/>
                  </a:ext>
                </a:extLst>
              </p:cNvPr>
              <p:cNvGraphicFramePr>
                <a:graphicFrameLocks noChangeAspect="1"/>
              </p:cNvGraphicFramePr>
              <p:nvPr>
                <p:extLst>
                  <p:ext uri="{D42A27DB-BD31-4B8C-83A1-F6EECF244321}">
                    <p14:modId xmlns:p14="http://schemas.microsoft.com/office/powerpoint/2010/main" val="4174172771"/>
                  </p:ext>
                </p:extLst>
              </p:nvPr>
            </p:nvGraphicFramePr>
            <p:xfrm>
              <a:off x="10054685" y="4263100"/>
              <a:ext cx="1846877" cy="1038869"/>
            </p:xfrm>
            <a:graphic>
              <a:graphicData uri="http://schemas.microsoft.com/office/powerpoint/2016/slidezoom">
                <pslz:sldZm>
                  <pslz:sldZmObj sldId="330" cId="3893843562">
                    <pslz:zmPr id="{AA731400-DBF0-4209-B008-740A5BF335F3}" returnToParent="0" transitionDur="1000">
                      <p166:blipFill xmlns:p166="http://schemas.microsoft.com/office/powerpoint/2016/6/main">
                        <a:blip r:embed="rId8"/>
                        <a:stretch>
                          <a:fillRect/>
                        </a:stretch>
                      </p166:blipFill>
                      <p166:spPr xmlns:p166="http://schemas.microsoft.com/office/powerpoint/2016/6/main">
                        <a:xfrm>
                          <a:off x="0" y="0"/>
                          <a:ext cx="1846877" cy="1038869"/>
                        </a:xfrm>
                        <a:prstGeom prst="rect">
                          <a:avLst/>
                        </a:prstGeom>
                        <a:ln w="57150">
                          <a:solidFill>
                            <a:prstClr val="ltGray"/>
                          </a:solidFill>
                        </a:ln>
                      </p166:spPr>
                    </pslz:zmPr>
                  </pslz:sldZmObj>
                </pslz:sldZm>
              </a:graphicData>
            </a:graphic>
          </p:graphicFrame>
        </mc:Choice>
        <mc:Fallback>
          <p:pic>
            <p:nvPicPr>
              <p:cNvPr id="5" name="Zoom de diapositive 4">
                <a:extLst>
                  <a:ext uri="{FF2B5EF4-FFF2-40B4-BE49-F238E27FC236}">
                    <a16:creationId xmlns:a16="http://schemas.microsoft.com/office/drawing/2014/main" id="{1CDB9ED8-68C8-6D97-7990-D0D70C581128}"/>
                  </a:ext>
                </a:extLst>
              </p:cNvPr>
              <p:cNvPicPr>
                <a:picLocks noGrp="1" noRot="1" noChangeAspect="1" noMove="1" noResize="1" noEditPoints="1" noAdjustHandles="1" noChangeArrowheads="1" noChangeShapeType="1"/>
              </p:cNvPicPr>
              <p:nvPr/>
            </p:nvPicPr>
            <p:blipFill>
              <a:blip r:embed="rId8"/>
              <a:stretch>
                <a:fillRect/>
              </a:stretch>
            </p:blipFill>
            <p:spPr>
              <a:xfrm>
                <a:off x="10054685" y="4263100"/>
                <a:ext cx="1846877" cy="1038869"/>
              </a:xfrm>
              <a:prstGeom prst="rect">
                <a:avLst/>
              </a:prstGeom>
              <a:ln w="57150">
                <a:solidFill>
                  <a:prstClr val="ltGray"/>
                </a:solidFill>
              </a:ln>
            </p:spPr>
          </p:pic>
        </mc:Fallback>
      </mc:AlternateContent>
    </p:spTree>
    <p:custDataLst>
      <p:tags r:id="rId1"/>
    </p:custDataLst>
    <p:extLst>
      <p:ext uri="{BB962C8B-B14F-4D97-AF65-F5344CB8AC3E}">
        <p14:creationId xmlns:p14="http://schemas.microsoft.com/office/powerpoint/2010/main" val="190343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 expositions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sp>
        <p:nvSpPr>
          <p:cNvPr id="18" name="Text Box 4"/>
          <p:cNvSpPr txBox="1">
            <a:spLocks noChangeArrowheads="1"/>
          </p:cNvSpPr>
          <p:nvPr/>
        </p:nvSpPr>
        <p:spPr bwMode="auto">
          <a:xfrm>
            <a:off x="1984375" y="1489034"/>
            <a:ext cx="4359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50000"/>
              </a:spcBef>
              <a:buNone/>
            </a:pPr>
            <a:r>
              <a:rPr lang="fr-FR" altLang="fr-FR" sz="1600" dirty="0">
                <a:latin typeface="Calibri" panose="020F0502020204030204" pitchFamily="34" charset="0"/>
              </a:rPr>
              <a:t>Mise à disposition </a:t>
            </a:r>
            <a:r>
              <a:rPr lang="fr-FR" altLang="fr-FR" sz="1600" b="1" dirty="0">
                <a:latin typeface="Calibri" panose="020F0502020204030204" pitchFamily="34" charset="0"/>
              </a:rPr>
              <a:t>gratuite</a:t>
            </a:r>
          </a:p>
          <a:p>
            <a:pPr marL="0" indent="0" eaLnBrk="1" hangingPunct="1">
              <a:spcBef>
                <a:spcPct val="50000"/>
              </a:spcBef>
              <a:buNone/>
            </a:pPr>
            <a:r>
              <a:rPr lang="fr-FR" altLang="fr-FR" sz="1600" dirty="0">
                <a:latin typeface="Calibri" panose="020F0502020204030204" pitchFamily="34" charset="0"/>
              </a:rPr>
              <a:t>Tout organisme </a:t>
            </a:r>
            <a:r>
              <a:rPr lang="fr-FR" altLang="fr-FR" sz="1600" b="1" dirty="0">
                <a:latin typeface="Calibri" panose="020F0502020204030204" pitchFamily="34" charset="0"/>
              </a:rPr>
              <a:t>en Alsace</a:t>
            </a:r>
            <a:endParaRPr lang="fr-FR" altLang="fr-FR" sz="1600" dirty="0">
              <a:latin typeface="Calibri" panose="020F0502020204030204" pitchFamily="34" charset="0"/>
            </a:endParaRPr>
          </a:p>
        </p:txBody>
      </p:sp>
      <p:pic>
        <p:nvPicPr>
          <p:cNvPr id="21" name="Picture 10" descr="P1030476"/>
          <p:cNvPicPr>
            <a:picLocks noChangeAspect="1" noChangeArrowheads="1"/>
          </p:cNvPicPr>
          <p:nvPr/>
        </p:nvPicPr>
        <p:blipFill>
          <a:blip r:embed="rId4">
            <a:extLst>
              <a:ext uri="{28A0092B-C50C-407E-A947-70E740481C1C}">
                <a14:useLocalDpi xmlns:a14="http://schemas.microsoft.com/office/drawing/2010/main" val="0"/>
              </a:ext>
            </a:extLst>
          </a:blip>
          <a:srcRect t="17763"/>
          <a:stretch>
            <a:fillRect/>
          </a:stretch>
        </p:blipFill>
        <p:spPr bwMode="auto">
          <a:xfrm>
            <a:off x="6863995" y="821572"/>
            <a:ext cx="5170208" cy="318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http://www.strasbourg-europe.eu/index.php?module=media&amp;action=Display&amp;cmpref=68377&amp;width=1540&amp;height=6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988" y="4297173"/>
            <a:ext cx="10541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http://www.strasbourg-europe.eu/index.php?module=media&amp;action=Display&amp;cmpref=56230&amp;width=1540&amp;height=6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0075" y="4242953"/>
            <a:ext cx="998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http://www.strasbourg-europe.eu/index.php?module=media&amp;action=Display&amp;cmpref=54519&amp;width=1540&amp;height=6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7728" y="4228705"/>
            <a:ext cx="100012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descr="http://www.strasbourg-europe.eu/index.php?module=media&amp;action=Display&amp;cmpref=35251&amp;width=1540&amp;height=6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3278" y="4241365"/>
            <a:ext cx="105092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Résultat de recherche d'images pour &quot;picto exposition&quot;"/>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5576" y="1131525"/>
            <a:ext cx="1828800" cy="132106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05790" y="2674620"/>
            <a:ext cx="5920740" cy="2862322"/>
          </a:xfrm>
          <a:prstGeom prst="rect">
            <a:avLst/>
          </a:prstGeom>
          <a:noFill/>
        </p:spPr>
        <p:txBody>
          <a:bodyPr wrap="square" rtlCol="0">
            <a:spAutoFit/>
          </a:bodyPr>
          <a:lstStyle/>
          <a:p>
            <a:r>
              <a:rPr lang="fr-FR" altLang="fr-FR" b="1" dirty="0">
                <a:latin typeface="Calibri" panose="020F0502020204030204" pitchFamily="34" charset="0"/>
              </a:rPr>
              <a:t>Différentes thématiques européennes </a:t>
            </a:r>
            <a:r>
              <a:rPr lang="fr-FR" altLang="fr-FR" dirty="0">
                <a:latin typeface="Calibri" panose="020F0502020204030204" pitchFamily="34" charset="0"/>
              </a:rPr>
              <a:t>:</a:t>
            </a:r>
          </a:p>
          <a:p>
            <a:endParaRPr lang="fr-FR" altLang="fr-FR" dirty="0">
              <a:latin typeface="Calibri" panose="020F0502020204030204" pitchFamily="34" charset="0"/>
            </a:endParaRPr>
          </a:p>
          <a:p>
            <a:pPr marL="285750" indent="-285750">
              <a:buFont typeface="Wingdings 3" panose="05040102010807070707" pitchFamily="18" charset="2"/>
              <a:buChar char="Ò"/>
            </a:pPr>
            <a:r>
              <a:rPr lang="fr-FR" altLang="fr-FR" dirty="0">
                <a:latin typeface="Calibri" panose="020F0502020204030204" pitchFamily="34" charset="0"/>
              </a:rPr>
              <a:t>Les pays de l’Union européenne</a:t>
            </a:r>
          </a:p>
          <a:p>
            <a:pPr marL="285750" indent="-285750">
              <a:buFont typeface="Wingdings 3" panose="05040102010807070707" pitchFamily="18" charset="2"/>
              <a:buChar char="Ò"/>
            </a:pPr>
            <a:r>
              <a:rPr lang="fr-FR" altLang="fr-FR" dirty="0">
                <a:latin typeface="Calibri" panose="020F0502020204030204" pitchFamily="34" charset="0"/>
              </a:rPr>
              <a:t>Les pays du Conseil de l’Europe</a:t>
            </a:r>
          </a:p>
          <a:p>
            <a:pPr marL="285750" indent="-285750">
              <a:buFont typeface="Wingdings 3" panose="05040102010807070707" pitchFamily="18" charset="2"/>
              <a:buChar char="Ò"/>
            </a:pPr>
            <a:r>
              <a:rPr lang="fr-FR" altLang="fr-FR" dirty="0">
                <a:latin typeface="Calibri" panose="020F0502020204030204" pitchFamily="34" charset="0"/>
              </a:rPr>
              <a:t>Robert Schuman</a:t>
            </a:r>
          </a:p>
          <a:p>
            <a:pPr marL="285750" indent="-285750">
              <a:buFont typeface="Wingdings 3" panose="05040102010807070707" pitchFamily="18" charset="2"/>
              <a:buChar char="Ò"/>
            </a:pPr>
            <a:r>
              <a:rPr lang="fr-FR" altLang="fr-FR" dirty="0">
                <a:latin typeface="Calibri" panose="020F0502020204030204" pitchFamily="34" charset="0"/>
              </a:rPr>
              <a:t>L’Europe à Strasbourg</a:t>
            </a:r>
          </a:p>
          <a:p>
            <a:pPr marL="285750" indent="-285750">
              <a:buFont typeface="Wingdings 3" panose="05040102010807070707" pitchFamily="18" charset="2"/>
              <a:buChar char="Ò"/>
            </a:pPr>
            <a:r>
              <a:rPr lang="fr-FR" altLang="fr-FR" dirty="0">
                <a:latin typeface="Calibri" panose="020F0502020204030204" pitchFamily="34" charset="0"/>
              </a:rPr>
              <a:t>L’Europe au quotidien,</a:t>
            </a:r>
          </a:p>
          <a:p>
            <a:pPr marL="285750" indent="-285750">
              <a:buFont typeface="Wingdings 3" panose="05040102010807070707" pitchFamily="18" charset="2"/>
              <a:buChar char="Ò"/>
            </a:pPr>
            <a:r>
              <a:rPr lang="fr-FR" altLang="fr-FR" dirty="0">
                <a:latin typeface="Calibri" panose="020F0502020204030204" pitchFamily="34" charset="0"/>
              </a:rPr>
              <a:t>La PAC</a:t>
            </a:r>
          </a:p>
          <a:p>
            <a:pPr marL="285750" indent="-285750">
              <a:buFont typeface="Wingdings 3" panose="05040102010807070707" pitchFamily="18" charset="2"/>
              <a:buChar char="Ò"/>
            </a:pPr>
            <a:r>
              <a:rPr lang="fr-FR" altLang="fr-FR" dirty="0">
                <a:latin typeface="Calibri" panose="020F0502020204030204" pitchFamily="34" charset="0"/>
              </a:rPr>
              <a:t>L’Europe et l’eau,…</a:t>
            </a:r>
          </a:p>
          <a:p>
            <a:endParaRPr lang="fr-FR" dirty="0"/>
          </a:p>
        </p:txBody>
      </p:sp>
      <p:pic>
        <p:nvPicPr>
          <p:cNvPr id="19" name="Image 18">
            <a:extLst>
              <a:ext uri="{FF2B5EF4-FFF2-40B4-BE49-F238E27FC236}">
                <a16:creationId xmlns:a16="http://schemas.microsoft.com/office/drawing/2014/main" id="{2EB01FD8-6817-41BB-A59D-157A819854A4}"/>
              </a:ext>
            </a:extLst>
          </p:cNvPr>
          <p:cNvPicPr>
            <a:picLocks noChangeAspect="1"/>
          </p:cNvPicPr>
          <p:nvPr/>
        </p:nvPicPr>
        <p:blipFill>
          <a:blip r:embed="rId10"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6" name="Image 5" descr="Une image contenant texte, intérieur, plat, plusieurs&#10;&#10;Description générée automatiquement">
            <a:extLst>
              <a:ext uri="{FF2B5EF4-FFF2-40B4-BE49-F238E27FC236}">
                <a16:creationId xmlns:a16="http://schemas.microsoft.com/office/drawing/2014/main" id="{16AB5C64-707A-4285-8131-3D39D6027B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4012" y="3833368"/>
            <a:ext cx="2418682" cy="1817371"/>
          </a:xfrm>
          <a:prstGeom prst="rect">
            <a:avLst/>
          </a:prstGeom>
        </p:spPr>
      </p:pic>
    </p:spTree>
    <p:custDataLst>
      <p:tags r:id="rId1"/>
    </p:custDataLst>
    <p:extLst>
      <p:ext uri="{BB962C8B-B14F-4D97-AF65-F5344CB8AC3E}">
        <p14:creationId xmlns:p14="http://schemas.microsoft.com/office/powerpoint/2010/main" val="178252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Publication, Police&#10;&#10;Description générée automatiquement">
            <a:extLst>
              <a:ext uri="{FF2B5EF4-FFF2-40B4-BE49-F238E27FC236}">
                <a16:creationId xmlns:a16="http://schemas.microsoft.com/office/drawing/2014/main" id="{36744B9C-CAC6-3C3C-CA39-C0178DF60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1215">
            <a:off x="2693991" y="960506"/>
            <a:ext cx="2072640" cy="2590800"/>
          </a:xfrm>
          <a:prstGeom prst="rect">
            <a:avLst/>
          </a:prstGeom>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t="80151"/>
          <a:stretch/>
        </p:blipFill>
        <p:spPr>
          <a:xfrm>
            <a:off x="-1" y="5040630"/>
            <a:ext cx="12208287" cy="1817370"/>
          </a:xfrm>
          <a:prstGeom prst="rect">
            <a:avLst/>
          </a:prstGeom>
        </p:spPr>
      </p:pic>
      <p:sp>
        <p:nvSpPr>
          <p:cNvPr id="8" name="ZoneTexte 7"/>
          <p:cNvSpPr txBox="1"/>
          <p:nvPr/>
        </p:nvSpPr>
        <p:spPr>
          <a:xfrm>
            <a:off x="6667501" y="6602177"/>
            <a:ext cx="4000500" cy="276999"/>
          </a:xfrm>
          <a:prstGeom prst="rect">
            <a:avLst/>
          </a:prstGeom>
          <a:noFill/>
        </p:spPr>
        <p:txBody>
          <a:bodyPr wrap="square" rtlCol="0">
            <a:spAutoFit/>
          </a:bodyPr>
          <a:lstStyle/>
          <a:p>
            <a:pPr algn="r"/>
            <a:r>
              <a:rPr lang="fr-FR" sz="1200" cap="small" dirty="0">
                <a:solidFill>
                  <a:schemeClr val="bg1"/>
                </a:solidFill>
              </a:rPr>
              <a:t>Centre d’Information sur les Institutions Européennes </a:t>
            </a:r>
          </a:p>
        </p:txBody>
      </p:sp>
      <p:sp>
        <p:nvSpPr>
          <p:cNvPr id="12" name="ZoneTexte 11"/>
          <p:cNvSpPr txBox="1"/>
          <p:nvPr/>
        </p:nvSpPr>
        <p:spPr>
          <a:xfrm>
            <a:off x="0" y="1"/>
            <a:ext cx="12192000" cy="646331"/>
          </a:xfrm>
          <a:prstGeom prst="rect">
            <a:avLst/>
          </a:prstGeom>
          <a:solidFill>
            <a:srgbClr val="158AD0"/>
          </a:solidFill>
        </p:spPr>
        <p:txBody>
          <a:bodyPr wrap="square" rtlCol="0">
            <a:spAutoFit/>
          </a:bodyPr>
          <a:lstStyle/>
          <a:p>
            <a:pPr algn="ctr"/>
            <a:r>
              <a:rPr lang="fr-FR" sz="3600" b="1" cap="small" dirty="0">
                <a:solidFill>
                  <a:schemeClr val="bg1"/>
                </a:solidFill>
              </a:rPr>
              <a:t>Des outils pédagogiques</a:t>
            </a:r>
          </a:p>
        </p:txBody>
      </p:sp>
      <p:sp>
        <p:nvSpPr>
          <p:cNvPr id="13" name="AutoShape 2" descr="Résultat de recherche d'images pour &quot;picto adresse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ZoneTexte 14"/>
          <p:cNvSpPr txBox="1"/>
          <p:nvPr/>
        </p:nvSpPr>
        <p:spPr>
          <a:xfrm>
            <a:off x="0" y="4999642"/>
            <a:ext cx="1017270" cy="835308"/>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11186160" y="5016674"/>
            <a:ext cx="1017270" cy="835308"/>
          </a:xfrm>
          <a:prstGeom prst="rect">
            <a:avLst/>
          </a:prstGeom>
          <a:solidFill>
            <a:schemeClr val="bg1"/>
          </a:solidFill>
        </p:spPr>
        <p:txBody>
          <a:bodyPr wrap="square" rtlCol="0">
            <a:spAutoFit/>
          </a:bodyPr>
          <a:lstStyle/>
          <a:p>
            <a:endParaRPr lang="fr-FR" dirty="0"/>
          </a:p>
        </p:txBody>
      </p:sp>
      <p:pic>
        <p:nvPicPr>
          <p:cNvPr id="20" name="Picture 6" descr="https://www.strasbourg-europe.eu/images/2020/07/Langues-enfant-212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84" y="977772"/>
            <a:ext cx="2007828" cy="28412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la découverte de 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6809" y="880149"/>
            <a:ext cx="3692010" cy="24625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i veut gagner hemi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06974">
            <a:off x="5281758" y="3059615"/>
            <a:ext cx="3560330" cy="23747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9579911" y="687320"/>
            <a:ext cx="2454469" cy="4708257"/>
            <a:chOff x="9091593" y="670288"/>
            <a:chExt cx="2454469" cy="4708257"/>
          </a:xfrm>
        </p:grpSpPr>
        <p:pic>
          <p:nvPicPr>
            <p:cNvPr id="5122" name="Picture 2" descr="Image Plate De Style D'illustration De Vecteur De Couleur De Noir ..."/>
            <p:cNvPicPr>
              <a:picLocks noChangeAspect="1" noChangeArrowheads="1"/>
            </p:cNvPicPr>
            <p:nvPr/>
          </p:nvPicPr>
          <p:blipFill rotWithShape="1">
            <a:blip r:embed="rId8">
              <a:extLst>
                <a:ext uri="{28A0092B-C50C-407E-A947-70E740481C1C}">
                  <a14:useLocalDpi xmlns:a14="http://schemas.microsoft.com/office/drawing/2010/main" val="0"/>
                </a:ext>
              </a:extLst>
            </a:blip>
            <a:srcRect l="25952" t="3602" r="26047" b="4324"/>
            <a:stretch/>
          </p:blipFill>
          <p:spPr bwMode="auto">
            <a:xfrm>
              <a:off x="9091593" y="670288"/>
              <a:ext cx="2454469" cy="470825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8643" y="1277581"/>
              <a:ext cx="1920367" cy="3415693"/>
            </a:xfrm>
            <a:prstGeom prst="rect">
              <a:avLst/>
            </a:prstGeom>
            <a:ln w="28575">
              <a:solidFill>
                <a:schemeClr val="tx1"/>
              </a:solidFill>
            </a:ln>
          </p:spPr>
        </p:pic>
      </p:grpSp>
      <p:pic>
        <p:nvPicPr>
          <p:cNvPr id="18" name="Image 17">
            <a:extLst>
              <a:ext uri="{FF2B5EF4-FFF2-40B4-BE49-F238E27FC236}">
                <a16:creationId xmlns:a16="http://schemas.microsoft.com/office/drawing/2014/main" id="{AFFDB86E-6C22-4716-A980-EB0D2AF7331B}"/>
              </a:ext>
            </a:extLst>
          </p:cNvPr>
          <p:cNvPicPr>
            <a:picLocks noChangeAspect="1"/>
          </p:cNvPicPr>
          <p:nvPr/>
        </p:nvPicPr>
        <p:blipFill>
          <a:blip r:embed="rId10" cstate="print">
            <a:alphaModFix amt="50000"/>
            <a:extLst>
              <a:ext uri="{28A0092B-C50C-407E-A947-70E740481C1C}">
                <a14:useLocalDpi xmlns:a14="http://schemas.microsoft.com/office/drawing/2010/main" val="0"/>
              </a:ext>
            </a:extLst>
          </a:blip>
          <a:stretch>
            <a:fillRect/>
          </a:stretch>
        </p:blipFill>
        <p:spPr>
          <a:xfrm>
            <a:off x="-4857" y="5821857"/>
            <a:ext cx="2846070" cy="1036142"/>
          </a:xfrm>
          <a:prstGeom prst="rect">
            <a:avLst/>
          </a:prstGeom>
        </p:spPr>
      </p:pic>
      <p:pic>
        <p:nvPicPr>
          <p:cNvPr id="5" name="Image 4">
            <a:extLst>
              <a:ext uri="{FF2B5EF4-FFF2-40B4-BE49-F238E27FC236}">
                <a16:creationId xmlns:a16="http://schemas.microsoft.com/office/drawing/2014/main" id="{718EE3E4-2E8F-5430-42CE-A8F16CC8DEA6}"/>
              </a:ext>
            </a:extLst>
          </p:cNvPr>
          <p:cNvPicPr>
            <a:picLocks noChangeAspect="1"/>
          </p:cNvPicPr>
          <p:nvPr/>
        </p:nvPicPr>
        <p:blipFill rotWithShape="1">
          <a:blip r:embed="rId11"/>
          <a:srcRect l="22864" t="4934" r="22008" b="5176"/>
          <a:stretch/>
        </p:blipFill>
        <p:spPr>
          <a:xfrm>
            <a:off x="1266775" y="3177502"/>
            <a:ext cx="2418258" cy="2218075"/>
          </a:xfrm>
          <a:prstGeom prst="rect">
            <a:avLst/>
          </a:prstGeom>
        </p:spPr>
      </p:pic>
    </p:spTree>
    <p:custDataLst>
      <p:tags r:id="rId1"/>
    </p:custDataLst>
    <p:extLst>
      <p:ext uri="{BB962C8B-B14F-4D97-AF65-F5344CB8AC3E}">
        <p14:creationId xmlns:p14="http://schemas.microsoft.com/office/powerpoint/2010/main" val="3287036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Présentation 2022[20220914120629275].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ba8d74-9dc6-405a-ad41-56ff23cb0bed">
      <Terms xmlns="http://schemas.microsoft.com/office/infopath/2007/PartnerControls"/>
    </lcf76f155ced4ddcb4097134ff3c332f>
    <TaxCatchAll xmlns="d3285b4c-05ef-4706-ade6-d13f40c09b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C25ECC7192A444989975132D935D7C" ma:contentTypeVersion="19" ma:contentTypeDescription="Crée un document." ma:contentTypeScope="" ma:versionID="9667909d232dd053b5e8bef378f787b6">
  <xsd:schema xmlns:xsd="http://www.w3.org/2001/XMLSchema" xmlns:xs="http://www.w3.org/2001/XMLSchema" xmlns:p="http://schemas.microsoft.com/office/2006/metadata/properties" xmlns:ns2="baba8d74-9dc6-405a-ad41-56ff23cb0bed" xmlns:ns3="d3285b4c-05ef-4706-ade6-d13f40c09b1f" targetNamespace="http://schemas.microsoft.com/office/2006/metadata/properties" ma:root="true" ma:fieldsID="cd9e955a38a10ed6abb9f456331a535d" ns2:_="" ns3:_="">
    <xsd:import namespace="baba8d74-9dc6-405a-ad41-56ff23cb0bed"/>
    <xsd:import namespace="d3285b4c-05ef-4706-ade6-d13f40c09b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a8d74-9dc6-405a-ad41-56ff23cb0b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d2a2a464-f926-405a-bc68-c2c41bf92b5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285b4c-05ef-4706-ade6-d13f40c09b1f"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7f8877d9-e50d-4801-85d1-ac45ccb4230e}" ma:internalName="TaxCatchAll" ma:showField="CatchAllData" ma:web="d3285b4c-05ef-4706-ade6-d13f40c09b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3CB0CD-2714-48DA-B4D6-4A86E7B5F333}">
  <ds:schemaRefs>
    <ds:schemaRef ds:uri="http://schemas.microsoft.com/sharepoint/v3/contenttype/forms"/>
  </ds:schemaRefs>
</ds:datastoreItem>
</file>

<file path=customXml/itemProps2.xml><?xml version="1.0" encoding="utf-8"?>
<ds:datastoreItem xmlns:ds="http://schemas.openxmlformats.org/officeDocument/2006/customXml" ds:itemID="{A6581BAA-A62E-4703-AC92-1BF4D6B6BDD7}">
  <ds:schemaRefs>
    <ds:schemaRef ds:uri="http://schemas.microsoft.com/office/2006/metadata/properties"/>
    <ds:schemaRef ds:uri="http://schemas.microsoft.com/office/infopath/2007/PartnerControls"/>
    <ds:schemaRef ds:uri="baba8d74-9dc6-405a-ad41-56ff23cb0bed"/>
    <ds:schemaRef ds:uri="d3285b4c-05ef-4706-ade6-d13f40c09b1f"/>
  </ds:schemaRefs>
</ds:datastoreItem>
</file>

<file path=customXml/itemProps3.xml><?xml version="1.0" encoding="utf-8"?>
<ds:datastoreItem xmlns:ds="http://schemas.openxmlformats.org/officeDocument/2006/customXml" ds:itemID="{79691DFC-AF7E-404E-81A3-7F6CCD83BB6A}"/>
</file>

<file path=docProps/app.xml><?xml version="1.0" encoding="utf-8"?>
<Properties xmlns="http://schemas.openxmlformats.org/officeDocument/2006/extended-properties" xmlns:vt="http://schemas.openxmlformats.org/officeDocument/2006/docPropsVTypes">
  <Template>Office Theme</Template>
  <TotalTime>3768</TotalTime>
  <Words>2615</Words>
  <Application>Microsoft Office PowerPoint</Application>
  <PresentationFormat>Grand écran</PresentationFormat>
  <Paragraphs>389</Paragraphs>
  <Slides>39</Slides>
  <Notes>0</Notes>
  <HiddenSlides>8</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Calibri Light</vt:lpstr>
      <vt:lpstr>Times New Roman</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braun</dc:creator>
  <cp:lastModifiedBy>Eric Braun</cp:lastModifiedBy>
  <cp:revision>153</cp:revision>
  <dcterms:created xsi:type="dcterms:W3CDTF">2015-11-23T17:04:07Z</dcterms:created>
  <dcterms:modified xsi:type="dcterms:W3CDTF">2025-04-08T14:30:44Z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0x01010093C25ECC7192A444989975132D935D7C</vt:lpwstr>
  </property>
  <property fmtid="{D5CDD505-2E9C-101B-9397-08002B2CF9AE}" pid="3" name="MediaServiceImageTags">
    <vt:lpwstr/>
  </property>
</Properties>
</file>